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25" r:id="rId5"/>
  </p:sldMasterIdLst>
  <p:notesMasterIdLst>
    <p:notesMasterId r:id="rId41"/>
  </p:notesMasterIdLst>
  <p:sldIdLst>
    <p:sldId id="889" r:id="rId6"/>
    <p:sldId id="890" r:id="rId7"/>
    <p:sldId id="895" r:id="rId8"/>
    <p:sldId id="891" r:id="rId9"/>
    <p:sldId id="307" r:id="rId10"/>
    <p:sldId id="894" r:id="rId11"/>
    <p:sldId id="892" r:id="rId12"/>
    <p:sldId id="388" r:id="rId13"/>
    <p:sldId id="896" r:id="rId14"/>
    <p:sldId id="2494" r:id="rId15"/>
    <p:sldId id="2496" r:id="rId16"/>
    <p:sldId id="897" r:id="rId17"/>
    <p:sldId id="294" r:id="rId18"/>
    <p:sldId id="2497" r:id="rId19"/>
    <p:sldId id="2498" r:id="rId20"/>
    <p:sldId id="2500" r:id="rId21"/>
    <p:sldId id="2501" r:id="rId22"/>
    <p:sldId id="2502" r:id="rId23"/>
    <p:sldId id="2499" r:id="rId24"/>
    <p:sldId id="2503" r:id="rId25"/>
    <p:sldId id="2504" r:id="rId26"/>
    <p:sldId id="2505" r:id="rId27"/>
    <p:sldId id="2506" r:id="rId28"/>
    <p:sldId id="900" r:id="rId29"/>
    <p:sldId id="2507" r:id="rId30"/>
    <p:sldId id="2508" r:id="rId31"/>
    <p:sldId id="2510" r:id="rId32"/>
    <p:sldId id="2495" r:id="rId33"/>
    <p:sldId id="2513" r:id="rId34"/>
    <p:sldId id="2512" r:id="rId35"/>
    <p:sldId id="2514" r:id="rId36"/>
    <p:sldId id="898" r:id="rId37"/>
    <p:sldId id="2509" r:id="rId38"/>
    <p:sldId id="899" r:id="rId39"/>
    <p:sldId id="280" r:id="rId4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912" userDrawn="1">
          <p15:clr>
            <a:srgbClr val="A4A3A4"/>
          </p15:clr>
        </p15:guide>
        <p15:guide id="4" orient="horz" pos="13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5C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3" autoAdjust="0"/>
    <p:restoredTop sz="88815" autoAdjust="0"/>
  </p:normalViewPr>
  <p:slideViewPr>
    <p:cSldViewPr snapToGrid="0">
      <p:cViewPr varScale="1">
        <p:scale>
          <a:sx n="89" d="100"/>
          <a:sy n="89" d="100"/>
        </p:scale>
        <p:origin x="2028" y="90"/>
      </p:cViewPr>
      <p:guideLst>
        <p:guide orient="horz" pos="2160"/>
        <p:guide pos="2880"/>
        <p:guide orient="horz" pos="912"/>
        <p:guide orient="horz" pos="13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rk, Liane" userId="71f57284-5cc8-4d3b-83bf-99ebcd004b1a" providerId="ADAL" clId="{9824D5C5-A330-4E38-9356-F72D9F74842A}"/>
    <pc:docChg chg="modSld">
      <pc:chgData name="York, Liane" userId="71f57284-5cc8-4d3b-83bf-99ebcd004b1a" providerId="ADAL" clId="{9824D5C5-A330-4E38-9356-F72D9F74842A}" dt="2026-03-04T17:31:21.703" v="364" actId="33699"/>
      <pc:docMkLst>
        <pc:docMk/>
      </pc:docMkLst>
      <pc:sldChg chg="addSp delSp modSp mod">
        <pc:chgData name="York, Liane" userId="71f57284-5cc8-4d3b-83bf-99ebcd004b1a" providerId="ADAL" clId="{9824D5C5-A330-4E38-9356-F72D9F74842A}" dt="2026-03-04T17:31:21.703" v="364" actId="33699"/>
        <pc:sldMkLst>
          <pc:docMk/>
          <pc:sldMk cId="0" sldId="280"/>
        </pc:sldMkLst>
        <pc:spChg chg="del">
          <ac:chgData name="York, Liane" userId="71f57284-5cc8-4d3b-83bf-99ebcd004b1a" providerId="ADAL" clId="{9824D5C5-A330-4E38-9356-F72D9F74842A}" dt="2026-03-04T17:29:57.697" v="357" actId="478"/>
          <ac:spMkLst>
            <pc:docMk/>
            <pc:sldMk cId="0" sldId="280"/>
            <ac:spMk id="2" creationId="{781F34A8-48D9-B707-A5F0-D149725BA1D8}"/>
          </ac:spMkLst>
        </pc:spChg>
        <pc:spChg chg="add del mod">
          <ac:chgData name="York, Liane" userId="71f57284-5cc8-4d3b-83bf-99ebcd004b1a" providerId="ADAL" clId="{9824D5C5-A330-4E38-9356-F72D9F74842A}" dt="2026-03-04T17:29:53.439" v="356" actId="478"/>
          <ac:spMkLst>
            <pc:docMk/>
            <pc:sldMk cId="0" sldId="280"/>
            <ac:spMk id="3" creationId="{37EA3BD8-2738-99AB-AA4C-08EBD6D09606}"/>
          </ac:spMkLst>
        </pc:spChg>
        <pc:spChg chg="add del mod">
          <ac:chgData name="York, Liane" userId="71f57284-5cc8-4d3b-83bf-99ebcd004b1a" providerId="ADAL" clId="{9824D5C5-A330-4E38-9356-F72D9F74842A}" dt="2026-03-04T17:30:09.407" v="359" actId="478"/>
          <ac:spMkLst>
            <pc:docMk/>
            <pc:sldMk cId="0" sldId="280"/>
            <ac:spMk id="4" creationId="{FD91B075-ED69-834A-EAC5-0186E9CF466F}"/>
          </ac:spMkLst>
        </pc:spChg>
        <pc:spChg chg="add del mod">
          <ac:chgData name="York, Liane" userId="71f57284-5cc8-4d3b-83bf-99ebcd004b1a" providerId="ADAL" clId="{9824D5C5-A330-4E38-9356-F72D9F74842A}" dt="2026-03-04T17:30:21.958" v="361" actId="478"/>
          <ac:spMkLst>
            <pc:docMk/>
            <pc:sldMk cId="0" sldId="280"/>
            <ac:spMk id="5" creationId="{AE5B323C-32D1-6CC0-521F-EE19A0CB2E86}"/>
          </ac:spMkLst>
        </pc:spChg>
        <pc:spChg chg="add del mod">
          <ac:chgData name="York, Liane" userId="71f57284-5cc8-4d3b-83bf-99ebcd004b1a" providerId="ADAL" clId="{9824D5C5-A330-4E38-9356-F72D9F74842A}" dt="2026-03-04T17:31:06.737" v="363" actId="478"/>
          <ac:spMkLst>
            <pc:docMk/>
            <pc:sldMk cId="0" sldId="280"/>
            <ac:spMk id="6" creationId="{5010420A-FBFF-BFA5-8841-A909914B004E}"/>
          </ac:spMkLst>
        </pc:spChg>
        <pc:spChg chg="add mod">
          <ac:chgData name="York, Liane" userId="71f57284-5cc8-4d3b-83bf-99ebcd004b1a" providerId="ADAL" clId="{9824D5C5-A330-4E38-9356-F72D9F74842A}" dt="2026-03-04T17:31:21.703" v="364" actId="33699"/>
          <ac:spMkLst>
            <pc:docMk/>
            <pc:sldMk cId="0" sldId="280"/>
            <ac:spMk id="7" creationId="{4F9F4E93-1734-49B8-E92C-9820D092D2D6}"/>
          </ac:spMkLst>
        </pc:spChg>
      </pc:sldChg>
      <pc:sldChg chg="modSp mod">
        <pc:chgData name="York, Liane" userId="71f57284-5cc8-4d3b-83bf-99ebcd004b1a" providerId="ADAL" clId="{9824D5C5-A330-4E38-9356-F72D9F74842A}" dt="2026-03-04T17:24:19.709" v="12" actId="13244"/>
        <pc:sldMkLst>
          <pc:docMk/>
          <pc:sldMk cId="0" sldId="307"/>
        </pc:sldMkLst>
        <pc:spChg chg="mod">
          <ac:chgData name="York, Liane" userId="71f57284-5cc8-4d3b-83bf-99ebcd004b1a" providerId="ADAL" clId="{9824D5C5-A330-4E38-9356-F72D9F74842A}" dt="2026-03-04T17:24:08.284" v="10" actId="13244"/>
          <ac:spMkLst>
            <pc:docMk/>
            <pc:sldMk cId="0" sldId="307"/>
            <ac:spMk id="3" creationId="{E36F809B-E2BE-209D-2D53-A14B753C89E7}"/>
          </ac:spMkLst>
        </pc:spChg>
        <pc:spChg chg="ord">
          <ac:chgData name="York, Liane" userId="71f57284-5cc8-4d3b-83bf-99ebcd004b1a" providerId="ADAL" clId="{9824D5C5-A330-4E38-9356-F72D9F74842A}" dt="2026-03-04T17:24:19.709" v="12" actId="13244"/>
          <ac:spMkLst>
            <pc:docMk/>
            <pc:sldMk cId="0" sldId="307"/>
            <ac:spMk id="5" creationId="{BBDACAB5-9765-9DEF-CF3C-CE496BC9516A}"/>
          </ac:spMkLst>
        </pc:spChg>
      </pc:sldChg>
      <pc:sldChg chg="modSp mod">
        <pc:chgData name="York, Liane" userId="71f57284-5cc8-4d3b-83bf-99ebcd004b1a" providerId="ADAL" clId="{9824D5C5-A330-4E38-9356-F72D9F74842A}" dt="2026-03-04T17:20:04.568" v="8" actId="962"/>
        <pc:sldMkLst>
          <pc:docMk/>
          <pc:sldMk cId="1338842817" sldId="388"/>
        </pc:sldMkLst>
        <pc:spChg chg="mod">
          <ac:chgData name="York, Liane" userId="71f57284-5cc8-4d3b-83bf-99ebcd004b1a" providerId="ADAL" clId="{9824D5C5-A330-4E38-9356-F72D9F74842A}" dt="2026-03-04T17:20:04.568" v="8" actId="962"/>
          <ac:spMkLst>
            <pc:docMk/>
            <pc:sldMk cId="1338842817" sldId="388"/>
            <ac:spMk id="2" creationId="{0CF04F94-04BC-77CB-FF87-7781C6A1EC3C}"/>
          </ac:spMkLst>
        </pc:spChg>
        <pc:spChg chg="mod">
          <ac:chgData name="York, Liane" userId="71f57284-5cc8-4d3b-83bf-99ebcd004b1a" providerId="ADAL" clId="{9824D5C5-A330-4E38-9356-F72D9F74842A}" dt="2026-03-04T17:19:03.331" v="3" actId="962"/>
          <ac:spMkLst>
            <pc:docMk/>
            <pc:sldMk cId="1338842817" sldId="388"/>
            <ac:spMk id="6" creationId="{DAF55EB1-34ED-E544-42EF-C2B87CC9B276}"/>
          </ac:spMkLst>
        </pc:spChg>
        <pc:picChg chg="mod">
          <ac:chgData name="York, Liane" userId="71f57284-5cc8-4d3b-83bf-99ebcd004b1a" providerId="ADAL" clId="{9824D5C5-A330-4E38-9356-F72D9F74842A}" dt="2026-03-04T17:19:45.760" v="7" actId="962"/>
          <ac:picMkLst>
            <pc:docMk/>
            <pc:sldMk cId="1338842817" sldId="388"/>
            <ac:picMk id="8" creationId="{2165CC17-9291-C733-E6F6-E6FCF749E03D}"/>
          </ac:picMkLst>
        </pc:picChg>
      </pc:sldChg>
      <pc:sldChg chg="modSp mod">
        <pc:chgData name="York, Liane" userId="71f57284-5cc8-4d3b-83bf-99ebcd004b1a" providerId="ADAL" clId="{9824D5C5-A330-4E38-9356-F72D9F74842A}" dt="2026-03-04T17:18:03.870" v="1" actId="962"/>
        <pc:sldMkLst>
          <pc:docMk/>
          <pc:sldMk cId="496872046" sldId="889"/>
        </pc:sldMkLst>
        <pc:spChg chg="mod">
          <ac:chgData name="York, Liane" userId="71f57284-5cc8-4d3b-83bf-99ebcd004b1a" providerId="ADAL" clId="{9824D5C5-A330-4E38-9356-F72D9F74842A}" dt="2026-03-04T17:18:03.870" v="1" actId="962"/>
          <ac:spMkLst>
            <pc:docMk/>
            <pc:sldMk cId="496872046" sldId="889"/>
            <ac:spMk id="2" creationId="{00000000-0000-0000-0000-000000000000}"/>
          </ac:spMkLst>
        </pc:spChg>
      </pc:sldChg>
      <pc:sldChg chg="modSp mod">
        <pc:chgData name="York, Liane" userId="71f57284-5cc8-4d3b-83bf-99ebcd004b1a" providerId="ADAL" clId="{9824D5C5-A330-4E38-9356-F72D9F74842A}" dt="2026-03-04T17:28:12.063" v="153" actId="962"/>
        <pc:sldMkLst>
          <pc:docMk/>
          <pc:sldMk cId="2063674612" sldId="2495"/>
        </pc:sldMkLst>
        <pc:spChg chg="mod">
          <ac:chgData name="York, Liane" userId="71f57284-5cc8-4d3b-83bf-99ebcd004b1a" providerId="ADAL" clId="{9824D5C5-A330-4E38-9356-F72D9F74842A}" dt="2026-03-04T17:27:55.497" v="152" actId="962"/>
          <ac:spMkLst>
            <pc:docMk/>
            <pc:sldMk cId="2063674612" sldId="2495"/>
            <ac:spMk id="34" creationId="{00000000-0000-0000-0000-000000000000}"/>
          </ac:spMkLst>
        </pc:spChg>
        <pc:spChg chg="mod">
          <ac:chgData name="York, Liane" userId="71f57284-5cc8-4d3b-83bf-99ebcd004b1a" providerId="ADAL" clId="{9824D5C5-A330-4E38-9356-F72D9F74842A}" dt="2026-03-04T17:28:12.063" v="153" actId="962"/>
          <ac:spMkLst>
            <pc:docMk/>
            <pc:sldMk cId="2063674612" sldId="2495"/>
            <ac:spMk id="38" creationId="{00000000-0000-0000-0000-000000000000}"/>
          </ac:spMkLst>
        </pc:spChg>
        <pc:grpChg chg="mod">
          <ac:chgData name="York, Liane" userId="71f57284-5cc8-4d3b-83bf-99ebcd004b1a" providerId="ADAL" clId="{9824D5C5-A330-4E38-9356-F72D9F74842A}" dt="2026-03-04T17:27:29.346" v="94" actId="962"/>
          <ac:grpSpMkLst>
            <pc:docMk/>
            <pc:sldMk cId="2063674612" sldId="2495"/>
            <ac:grpSpMk id="19" creationId="{00000000-0000-0000-0000-000000000000}"/>
          </ac:grpSpMkLst>
        </pc:grpChg>
      </pc:sldChg>
      <pc:sldChg chg="modSp">
        <pc:chgData name="York, Liane" userId="71f57284-5cc8-4d3b-83bf-99ebcd004b1a" providerId="ADAL" clId="{9824D5C5-A330-4E38-9356-F72D9F74842A}" dt="2026-03-04T17:29:37.064" v="355" actId="13244"/>
        <pc:sldMkLst>
          <pc:docMk/>
          <pc:sldMk cId="4241911734" sldId="2509"/>
        </pc:sldMkLst>
        <pc:spChg chg="mod">
          <ac:chgData name="York, Liane" userId="71f57284-5cc8-4d3b-83bf-99ebcd004b1a" providerId="ADAL" clId="{9824D5C5-A330-4E38-9356-F72D9F74842A}" dt="2026-03-04T17:29:37.064" v="355" actId="13244"/>
          <ac:spMkLst>
            <pc:docMk/>
            <pc:sldMk cId="4241911734" sldId="2509"/>
            <ac:spMk id="3" creationId="{08BE127A-B756-AE37-F319-67CAFEE8FE43}"/>
          </ac:spMkLst>
        </pc:spChg>
      </pc:sldChg>
      <pc:sldChg chg="modSp mod">
        <pc:chgData name="York, Liane" userId="71f57284-5cc8-4d3b-83bf-99ebcd004b1a" providerId="ADAL" clId="{9824D5C5-A330-4E38-9356-F72D9F74842A}" dt="2026-03-04T17:28:57.629" v="283" actId="962"/>
        <pc:sldMkLst>
          <pc:docMk/>
          <pc:sldMk cId="517320939" sldId="2512"/>
        </pc:sldMkLst>
        <pc:spChg chg="mod">
          <ac:chgData name="York, Liane" userId="71f57284-5cc8-4d3b-83bf-99ebcd004b1a" providerId="ADAL" clId="{9824D5C5-A330-4E38-9356-F72D9F74842A}" dt="2026-03-04T17:28:57.629" v="283" actId="962"/>
          <ac:spMkLst>
            <pc:docMk/>
            <pc:sldMk cId="517320939" sldId="2512"/>
            <ac:spMk id="34" creationId="{9645E6F7-2E96-214F-50D5-55A446D73D6E}"/>
          </ac:spMkLst>
        </pc:spChg>
        <pc:grpChg chg="mod">
          <ac:chgData name="York, Liane" userId="71f57284-5cc8-4d3b-83bf-99ebcd004b1a" providerId="ADAL" clId="{9824D5C5-A330-4E38-9356-F72D9F74842A}" dt="2026-03-04T17:28:45.198" v="221" actId="962"/>
          <ac:grpSpMkLst>
            <pc:docMk/>
            <pc:sldMk cId="517320939" sldId="2512"/>
            <ac:grpSpMk id="19" creationId="{6DF7B817-0F13-B427-570E-4192C7B3BF95}"/>
          </ac:grpSpMkLst>
        </pc:grpChg>
      </pc:sldChg>
      <pc:sldChg chg="modSp mod">
        <pc:chgData name="York, Liane" userId="71f57284-5cc8-4d3b-83bf-99ebcd004b1a" providerId="ADAL" clId="{9824D5C5-A330-4E38-9356-F72D9F74842A}" dt="2026-03-04T17:28:37.227" v="220" actId="962"/>
        <pc:sldMkLst>
          <pc:docMk/>
          <pc:sldMk cId="1063242007" sldId="2513"/>
        </pc:sldMkLst>
        <pc:spChg chg="mod">
          <ac:chgData name="York, Liane" userId="71f57284-5cc8-4d3b-83bf-99ebcd004b1a" providerId="ADAL" clId="{9824D5C5-A330-4E38-9356-F72D9F74842A}" dt="2026-03-04T17:28:37.227" v="220" actId="962"/>
          <ac:spMkLst>
            <pc:docMk/>
            <pc:sldMk cId="1063242007" sldId="2513"/>
            <ac:spMk id="34" creationId="{5AA0A487-9483-F3CA-4A3A-E0EB76F154CB}"/>
          </ac:spMkLst>
        </pc:spChg>
        <pc:grpChg chg="mod">
          <ac:chgData name="York, Liane" userId="71f57284-5cc8-4d3b-83bf-99ebcd004b1a" providerId="ADAL" clId="{9824D5C5-A330-4E38-9356-F72D9F74842A}" dt="2026-03-04T17:28:16.692" v="154" actId="962"/>
          <ac:grpSpMkLst>
            <pc:docMk/>
            <pc:sldMk cId="1063242007" sldId="2513"/>
            <ac:grpSpMk id="19" creationId="{291EF712-8876-DECE-5D67-AC7AA0BDBC58}"/>
          </ac:grpSpMkLst>
        </pc:grpChg>
      </pc:sldChg>
      <pc:sldChg chg="modSp mod">
        <pc:chgData name="York, Liane" userId="71f57284-5cc8-4d3b-83bf-99ebcd004b1a" providerId="ADAL" clId="{9824D5C5-A330-4E38-9356-F72D9F74842A}" dt="2026-03-04T17:29:18.414" v="354" actId="962"/>
        <pc:sldMkLst>
          <pc:docMk/>
          <pc:sldMk cId="1988788675" sldId="2514"/>
        </pc:sldMkLst>
        <pc:spChg chg="mod">
          <ac:chgData name="York, Liane" userId="71f57284-5cc8-4d3b-83bf-99ebcd004b1a" providerId="ADAL" clId="{9824D5C5-A330-4E38-9356-F72D9F74842A}" dt="2026-03-04T17:29:18.414" v="354" actId="962"/>
          <ac:spMkLst>
            <pc:docMk/>
            <pc:sldMk cId="1988788675" sldId="2514"/>
            <ac:spMk id="34" creationId="{2CEAC515-D004-1185-89CF-44037196EC62}"/>
          </ac:spMkLst>
        </pc:spChg>
        <pc:grpChg chg="mod">
          <ac:chgData name="York, Liane" userId="71f57284-5cc8-4d3b-83bf-99ebcd004b1a" providerId="ADAL" clId="{9824D5C5-A330-4E38-9356-F72D9F74842A}" dt="2026-03-04T17:29:05.933" v="284" actId="962"/>
          <ac:grpSpMkLst>
            <pc:docMk/>
            <pc:sldMk cId="1988788675" sldId="2514"/>
            <ac:grpSpMk id="19" creationId="{DEA1D781-64F3-EC11-3D91-09B2CA20DF0D}"/>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CB60BA5-AC22-4172-AF7C-ED7FD8728103}" type="datetimeFigureOut">
              <a:rPr lang="en-US" smtClean="0"/>
              <a:t>3/4/2026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7523636-90F0-4BE4-B45E-246A8956008F}" type="slidenum">
              <a:rPr lang="en-US" smtClean="0"/>
              <a:t>‹#›</a:t>
            </a:fld>
            <a:endParaRPr lang="en-US"/>
          </a:p>
        </p:txBody>
      </p:sp>
    </p:spTree>
    <p:extLst>
      <p:ext uri="{BB962C8B-B14F-4D97-AF65-F5344CB8AC3E}">
        <p14:creationId xmlns:p14="http://schemas.microsoft.com/office/powerpoint/2010/main" val="141674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1774">
              <a:defRPr/>
            </a:pPr>
            <a:r>
              <a:rPr lang="en-US" dirty="0">
                <a:latin typeface="Calibri" panose="020F0502020204030204" pitchFamily="34" charset="0"/>
                <a:ea typeface="Calibri" panose="020F0502020204030204" pitchFamily="34" charset="0"/>
                <a:cs typeface="Calibri" panose="020F0502020204030204" pitchFamily="34" charset="0"/>
              </a:rPr>
              <a:t>Speaking Notes</a:t>
            </a:r>
          </a:p>
          <a:p>
            <a:pPr defTabSz="931774">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174708" indent="-174708">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Welcome, and thank you for attending today’s training on supporting military families transferring from out-of-state schools into Florida. Today, we will highlight Florida’s commitment to military families, review key national and state laws and regulations, and share best practices and resources to ensure smooth transitions and academic success for military-connected students. Your role is essential in creating a supportive environment where these students can thrive.</a:t>
            </a:r>
            <a:endParaRPr lang="en-US" altLang="en-US" dirty="0">
              <a:latin typeface="Calibri" panose="020F0502020204030204" pitchFamily="34" charset="0"/>
              <a:ea typeface="Calibri" panose="020F0502020204030204" pitchFamily="34" charset="0"/>
              <a:cs typeface="Calibri" panose="020F0502020204030204" pitchFamily="34" charset="0"/>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84637" indent="-301658">
              <a:defRPr>
                <a:solidFill>
                  <a:schemeClr val="tx1"/>
                </a:solidFill>
                <a:latin typeface="Calibri" panose="020F0502020204030204" pitchFamily="34" charset="0"/>
                <a:cs typeface="Arial" panose="020B0604020202020204" pitchFamily="34" charset="0"/>
              </a:defRPr>
            </a:lvl2pPr>
            <a:lvl3pPr marL="1208276" indent="-240666">
              <a:defRPr>
                <a:solidFill>
                  <a:schemeClr val="tx1"/>
                </a:solidFill>
                <a:latin typeface="Calibri" panose="020F0502020204030204" pitchFamily="34" charset="0"/>
                <a:cs typeface="Arial" panose="020B0604020202020204" pitchFamily="34" charset="0"/>
              </a:defRPr>
            </a:lvl3pPr>
            <a:lvl4pPr marL="1692905" indent="-240666">
              <a:defRPr>
                <a:solidFill>
                  <a:schemeClr val="tx1"/>
                </a:solidFill>
                <a:latin typeface="Calibri" panose="020F0502020204030204" pitchFamily="34" charset="0"/>
                <a:cs typeface="Arial" panose="020B0604020202020204" pitchFamily="34" charset="0"/>
              </a:defRPr>
            </a:lvl4pPr>
            <a:lvl5pPr marL="2175886" indent="-240666">
              <a:defRPr>
                <a:solidFill>
                  <a:schemeClr val="tx1"/>
                </a:solidFill>
                <a:latin typeface="Calibri" panose="020F0502020204030204" pitchFamily="34" charset="0"/>
                <a:cs typeface="Arial" panose="020B0604020202020204" pitchFamily="34" charset="0"/>
              </a:defRPr>
            </a:lvl5pPr>
            <a:lvl6pPr marL="2650624" indent="-24066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125363" indent="-24066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600102" indent="-24066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074840" indent="-24066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49478" fontAlgn="base">
              <a:spcBef>
                <a:spcPct val="0"/>
              </a:spcBef>
              <a:spcAft>
                <a:spcPct val="0"/>
              </a:spcAft>
              <a:defRPr/>
            </a:pPr>
            <a:fld id="{B2A2F6F3-322D-4B2D-AACB-45FA38E161B2}" type="slidenum">
              <a:rPr lang="en-US" altLang="en-US">
                <a:solidFill>
                  <a:prstClr val="black"/>
                </a:solidFill>
              </a:rPr>
              <a:pPr defTabSz="949478" fontAlgn="base">
                <a:spcBef>
                  <a:spcPct val="0"/>
                </a:spcBef>
                <a:spcAft>
                  <a:spcPct val="0"/>
                </a:spcAft>
                <a:defRPr/>
              </a:pPr>
              <a:t>1</a:t>
            </a:fld>
            <a:endParaRPr lang="en-US" altLang="en-US">
              <a:solidFill>
                <a:prstClr val="black"/>
              </a:solidFill>
            </a:endParaRPr>
          </a:p>
        </p:txBody>
      </p:sp>
    </p:spTree>
    <p:extLst>
      <p:ext uri="{BB962C8B-B14F-4D97-AF65-F5344CB8AC3E}">
        <p14:creationId xmlns:p14="http://schemas.microsoft.com/office/powerpoint/2010/main" val="1807305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p:cNvSpPr>
            <a:spLocks noGrp="1"/>
          </p:cNvSpPr>
          <p:nvPr>
            <p:ph type="body" idx="1"/>
          </p:nvPr>
        </p:nvSpPr>
        <p:spPr/>
        <p:txBody>
          <a:bodyPr/>
          <a:lstStyle/>
          <a:p>
            <a:pPr>
              <a:defRPr/>
            </a:pPr>
            <a:r>
              <a:rPr lang="en-US" dirty="0"/>
              <a:t>(Speaker reviews topics listed on the agenda) </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71450" indent="-296711">
              <a:defRPr>
                <a:solidFill>
                  <a:schemeClr val="tx1"/>
                </a:solidFill>
                <a:latin typeface="Calibri" panose="020F0502020204030204" pitchFamily="34" charset="0"/>
                <a:cs typeface="Arial" panose="020B0604020202020204" pitchFamily="34" charset="0"/>
              </a:defRPr>
            </a:lvl2pPr>
            <a:lvl3pPr marL="1186847" indent="-237369">
              <a:defRPr>
                <a:solidFill>
                  <a:schemeClr val="tx1"/>
                </a:solidFill>
                <a:latin typeface="Calibri" panose="020F0502020204030204" pitchFamily="34" charset="0"/>
                <a:cs typeface="Arial" panose="020B0604020202020204" pitchFamily="34" charset="0"/>
              </a:defRPr>
            </a:lvl3pPr>
            <a:lvl4pPr marL="1661585" indent="-237369">
              <a:defRPr>
                <a:solidFill>
                  <a:schemeClr val="tx1"/>
                </a:solidFill>
                <a:latin typeface="Calibri" panose="020F0502020204030204" pitchFamily="34" charset="0"/>
                <a:cs typeface="Arial" panose="020B0604020202020204" pitchFamily="34" charset="0"/>
              </a:defRPr>
            </a:lvl4pPr>
            <a:lvl5pPr marL="2136324" indent="-237369">
              <a:defRPr>
                <a:solidFill>
                  <a:schemeClr val="tx1"/>
                </a:solidFill>
                <a:latin typeface="Calibri" panose="020F0502020204030204" pitchFamily="34" charset="0"/>
                <a:cs typeface="Arial" panose="020B0604020202020204" pitchFamily="34" charset="0"/>
              </a:defRPr>
            </a:lvl5pPr>
            <a:lvl6pPr marL="2611062"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85801"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560540"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035279"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49478" fontAlgn="base">
              <a:spcBef>
                <a:spcPct val="0"/>
              </a:spcBef>
              <a:spcAft>
                <a:spcPct val="0"/>
              </a:spcAft>
              <a:defRPr/>
            </a:pPr>
            <a:fld id="{D95F1FB0-4B13-441F-9156-F8FBABB3BD5A}" type="slidenum">
              <a:rPr lang="en-US" altLang="en-US">
                <a:solidFill>
                  <a:prstClr val="black"/>
                </a:solidFill>
              </a:rPr>
              <a:pPr defTabSz="949478" fontAlgn="base">
                <a:spcBef>
                  <a:spcPct val="0"/>
                </a:spcBef>
                <a:spcAft>
                  <a:spcPct val="0"/>
                </a:spcAft>
                <a:defRPr/>
              </a:pPr>
              <a:t>2</a:t>
            </a:fld>
            <a:endParaRPr lang="en-US" altLang="en-US">
              <a:solidFill>
                <a:prstClr val="black"/>
              </a:solidFill>
            </a:endParaRPr>
          </a:p>
        </p:txBody>
      </p:sp>
    </p:spTree>
    <p:extLst>
      <p:ext uri="{BB962C8B-B14F-4D97-AF65-F5344CB8AC3E}">
        <p14:creationId xmlns:p14="http://schemas.microsoft.com/office/powerpoint/2010/main" val="172158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BB1A2-E03D-F69B-CF75-944D36C8E2EB}"/>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3922739-69C8-0E65-379F-1A489FE8AC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48B23E5-1D9E-2148-6C1C-56B15A578F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 name="Slide Number Placeholder 1">
            <a:extLst>
              <a:ext uri="{FF2B5EF4-FFF2-40B4-BE49-F238E27FC236}">
                <a16:creationId xmlns:a16="http://schemas.microsoft.com/office/drawing/2014/main" id="{65FA9D7D-1F97-272B-B0D6-02986752A763}"/>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3</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0016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2582-D9D8-97BC-7C30-6A6E5FE9C79E}"/>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7B06D41-F7F9-2CAA-BDF7-A9C26ED72174}"/>
              </a:ext>
            </a:extLst>
          </p:cNvPr>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B8C78D6B-505A-ADEB-4EFA-F1CECA058E7D}"/>
              </a:ext>
            </a:extLst>
          </p:cNvPr>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The Department has implemented multiple high-impact initiatives, including:</a:t>
            </a:r>
          </a:p>
          <a:p>
            <a:pPr lvl="0"/>
            <a:r>
              <a:rPr lang="en-US" dirty="0"/>
              <a:t>Military Veterans Certification Pathway – Allows qualified veterans to obtain a five-year temporary teaching certificate.</a:t>
            </a:r>
          </a:p>
          <a:p>
            <a:pPr lvl="0"/>
            <a:r>
              <a:rPr lang="en-US" dirty="0"/>
              <a:t>Heroes in the Classroom Bonus Program – Recruits and incentivizes retired first responders and veterans to become full-time classroom teachers.</a:t>
            </a:r>
          </a:p>
          <a:p>
            <a:pPr lvl="0"/>
            <a:r>
              <a:rPr lang="en-US" dirty="0"/>
              <a:t>Purple Star Schools and Districts of Distinction Designation – Recognizes schools and districts that demonstrate exceptional support for military families.</a:t>
            </a:r>
          </a:p>
          <a:p>
            <a:pPr lvl="0"/>
            <a:r>
              <a:rPr lang="en-US" dirty="0"/>
              <a:t>Florida Collegiate Purple Star Campus Program – Honors postsecondary institutions that provide strong supports for military-connected students and their families. “Purple Up Day!”- Each April, a designated “Purple Up! Day” encourages schools and communities to show appreciation for military children. Purple was chosen because it blends the service colors of all military branches, symbolizing unity and support.</a:t>
            </a:r>
          </a:p>
          <a:p>
            <a:pPr lvl="0"/>
            <a:endParaRPr lang="en-US" dirty="0"/>
          </a:p>
          <a:p>
            <a:pPr marL="174708" indent="-174708">
              <a:buFont typeface="Arial" panose="020B0604020202020204" pitchFamily="34" charset="0"/>
              <a:buChar char="•"/>
            </a:pPr>
            <a:r>
              <a:rPr lang="en-US" dirty="0"/>
              <a:t>These initiatives exemplify Florida’s commitment to uplifting and supporting veterans and military families through educational opportunity, recognition, and service.</a:t>
            </a:r>
          </a:p>
        </p:txBody>
      </p:sp>
      <p:sp>
        <p:nvSpPr>
          <p:cNvPr id="19460" name="Slide Number Placeholder 3">
            <a:extLst>
              <a:ext uri="{FF2B5EF4-FFF2-40B4-BE49-F238E27FC236}">
                <a16:creationId xmlns:a16="http://schemas.microsoft.com/office/drawing/2014/main" id="{A6879713-750E-3BE7-AAAE-622B84C48F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71450" indent="-296711">
              <a:defRPr>
                <a:solidFill>
                  <a:schemeClr val="tx1"/>
                </a:solidFill>
                <a:latin typeface="Calibri" panose="020F0502020204030204" pitchFamily="34" charset="0"/>
                <a:cs typeface="Arial" panose="020B0604020202020204" pitchFamily="34" charset="0"/>
              </a:defRPr>
            </a:lvl2pPr>
            <a:lvl3pPr marL="1186847" indent="-237369">
              <a:defRPr>
                <a:solidFill>
                  <a:schemeClr val="tx1"/>
                </a:solidFill>
                <a:latin typeface="Calibri" panose="020F0502020204030204" pitchFamily="34" charset="0"/>
                <a:cs typeface="Arial" panose="020B0604020202020204" pitchFamily="34" charset="0"/>
              </a:defRPr>
            </a:lvl3pPr>
            <a:lvl4pPr marL="1661585" indent="-237369">
              <a:defRPr>
                <a:solidFill>
                  <a:schemeClr val="tx1"/>
                </a:solidFill>
                <a:latin typeface="Calibri" panose="020F0502020204030204" pitchFamily="34" charset="0"/>
                <a:cs typeface="Arial" panose="020B0604020202020204" pitchFamily="34" charset="0"/>
              </a:defRPr>
            </a:lvl4pPr>
            <a:lvl5pPr marL="2136324" indent="-237369">
              <a:defRPr>
                <a:solidFill>
                  <a:schemeClr val="tx1"/>
                </a:solidFill>
                <a:latin typeface="Calibri" panose="020F0502020204030204" pitchFamily="34" charset="0"/>
                <a:cs typeface="Arial" panose="020B0604020202020204" pitchFamily="34" charset="0"/>
              </a:defRPr>
            </a:lvl5pPr>
            <a:lvl6pPr marL="2611062"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85801"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560540"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035279"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49478" fontAlgn="base">
              <a:spcBef>
                <a:spcPct val="0"/>
              </a:spcBef>
              <a:spcAft>
                <a:spcPct val="0"/>
              </a:spcAft>
              <a:defRPr/>
            </a:pPr>
            <a:fld id="{D95F1FB0-4B13-441F-9156-F8FBABB3BD5A}" type="slidenum">
              <a:rPr lang="en-US" altLang="en-US">
                <a:solidFill>
                  <a:prstClr val="black"/>
                </a:solidFill>
              </a:rPr>
              <a:pPr defTabSz="949478" fontAlgn="base">
                <a:spcBef>
                  <a:spcPct val="0"/>
                </a:spcBef>
                <a:spcAft>
                  <a:spcPct val="0"/>
                </a:spcAft>
                <a:defRPr/>
              </a:pPr>
              <a:t>4</a:t>
            </a:fld>
            <a:endParaRPr lang="en-US" altLang="en-US">
              <a:solidFill>
                <a:prstClr val="black"/>
              </a:solidFill>
            </a:endParaRPr>
          </a:p>
        </p:txBody>
      </p:sp>
    </p:spTree>
    <p:extLst>
      <p:ext uri="{BB962C8B-B14F-4D97-AF65-F5344CB8AC3E}">
        <p14:creationId xmlns:p14="http://schemas.microsoft.com/office/powerpoint/2010/main" val="3625881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CA1D0530-04E1-C2DA-FD04-F3180A6B58A0}"/>
              </a:ext>
            </a:extLst>
          </p:cNvPr>
          <p:cNvSpPr>
            <a:spLocks noGrp="1" noRot="1" noChangeAspect="1" noChangeArrowheads="1" noTextEdit="1"/>
          </p:cNvSpPr>
          <p:nvPr>
            <p:ph type="sldImg"/>
          </p:nvPr>
        </p:nvSpPr>
        <p:spPr bwMode="auto">
          <a:xfrm>
            <a:off x="1130300" y="474663"/>
            <a:ext cx="4903788" cy="36766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AB671AB-9C88-0518-926B-D77C19217BC5}"/>
              </a:ext>
            </a:extLst>
          </p:cNvPr>
          <p:cNvSpPr>
            <a:spLocks noGrp="1"/>
          </p:cNvSpPr>
          <p:nvPr>
            <p:ph type="body" idx="1"/>
          </p:nvPr>
        </p:nvSpPr>
        <p:spPr/>
        <p:txBody>
          <a:bodyPr/>
          <a:lstStyle/>
          <a:p>
            <a:pPr defTabSz="931774" eaLnBrk="0" fontAlgn="base" hangingPunct="0">
              <a:spcAft>
                <a:spcPct val="0"/>
              </a:spcAft>
              <a:defRPr/>
            </a:pPr>
            <a:r>
              <a:rPr lang="en-US" altLang="en-US" dirty="0"/>
              <a:t>Speaker Notes</a:t>
            </a:r>
            <a:endParaRPr lang="en-US" dirty="0"/>
          </a:p>
          <a:p>
            <a:endParaRPr lang="en-US" dirty="0"/>
          </a:p>
          <a:p>
            <a:pPr marL="291179" indent="-291179">
              <a:buFont typeface="Arial" panose="020B0604020202020204" pitchFamily="34" charset="0"/>
              <a:buChar char="•"/>
            </a:pPr>
            <a:r>
              <a:rPr lang="en-US" dirty="0">
                <a:highlight>
                  <a:srgbClr val="FFFFFF"/>
                </a:highlight>
              </a:rPr>
              <a:t>The Florida Purple Star School of Distinction Program was established by the Florida Legislature in 2021 and further defined in State Board of Education Rule (Rule 6A-1.0999, Florida Administrative Code). </a:t>
            </a:r>
          </a:p>
          <a:p>
            <a:pPr marL="291179" indent="-291179">
              <a:buFont typeface="Arial" panose="020B0604020202020204" pitchFamily="34" charset="0"/>
              <a:buChar char="•"/>
            </a:pPr>
            <a:r>
              <a:rPr lang="en-US" dirty="0">
                <a:highlight>
                  <a:srgbClr val="FFFFFF"/>
                </a:highlight>
              </a:rPr>
              <a:t>The Florida Purple Star School District Program was established in 2024, and the Collegiate Purple Star Campus designation was established in 2023. </a:t>
            </a:r>
          </a:p>
          <a:p>
            <a:pPr marL="291179" indent="-291179">
              <a:buFont typeface="Arial" panose="020B0604020202020204" pitchFamily="34" charset="0"/>
              <a:buChar char="•"/>
            </a:pPr>
            <a:r>
              <a:rPr lang="en-US" dirty="0">
                <a:highlight>
                  <a:srgbClr val="FFFFFF"/>
                </a:highlight>
              </a:rPr>
              <a:t>These designations honor schools, districts, and collegiate campuses that go above and beyond to support the unique needs of military families, help military students navigate critical challenges, and provide resources to ease school transitions. </a:t>
            </a:r>
          </a:p>
          <a:p>
            <a:pPr marL="178002" indent="-178002">
              <a:buFont typeface="Arial" panose="020B0604020202020204" pitchFamily="34" charset="0"/>
              <a:buChar char="•"/>
              <a:defRPr/>
            </a:pPr>
            <a:endParaRPr lang="en-US" dirty="0"/>
          </a:p>
          <a:p>
            <a:pPr>
              <a:defRPr/>
            </a:pPr>
            <a:endParaRPr lang="en-US" dirty="0"/>
          </a:p>
          <a:p>
            <a:pPr>
              <a:defRPr/>
            </a:pPr>
            <a:endParaRPr lang="en-US" dirty="0"/>
          </a:p>
        </p:txBody>
      </p:sp>
      <p:sp>
        <p:nvSpPr>
          <p:cNvPr id="108548" name="Slide Number Placeholder 3">
            <a:extLst>
              <a:ext uri="{FF2B5EF4-FFF2-40B4-BE49-F238E27FC236}">
                <a16:creationId xmlns:a16="http://schemas.microsoft.com/office/drawing/2014/main" id="{A3DFC25D-3EC1-CC9E-A3F0-BA2889E90CBD}"/>
              </a:ext>
            </a:extLst>
          </p:cNvPr>
          <p:cNvSpPr>
            <a:spLocks noGrp="1" noChangeArrowheads="1"/>
          </p:cNvSpPr>
          <p:nvPr>
            <p:ph type="sldNum" sz="quarter" idx="5"/>
          </p:nvPr>
        </p:nvSpPr>
        <p:spPr bwMode="auto">
          <a:xfrm>
            <a:off x="4058568" y="8976837"/>
            <a:ext cx="3105997" cy="4745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449" indent="-289562">
              <a:defRPr>
                <a:solidFill>
                  <a:schemeClr val="tx1"/>
                </a:solidFill>
                <a:latin typeface="Calibri" panose="020F0502020204030204" pitchFamily="34" charset="0"/>
                <a:cs typeface="Arial" panose="020B0604020202020204" pitchFamily="34" charset="0"/>
              </a:defRPr>
            </a:lvl2pPr>
            <a:lvl3pPr marL="1163100" indent="-231326">
              <a:defRPr>
                <a:solidFill>
                  <a:schemeClr val="tx1"/>
                </a:solidFill>
                <a:latin typeface="Calibri" panose="020F0502020204030204" pitchFamily="34" charset="0"/>
                <a:cs typeface="Arial" panose="020B0604020202020204" pitchFamily="34" charset="0"/>
              </a:defRPr>
            </a:lvl3pPr>
            <a:lvl4pPr marL="1628987" indent="-231326">
              <a:defRPr>
                <a:solidFill>
                  <a:schemeClr val="tx1"/>
                </a:solidFill>
                <a:latin typeface="Calibri" panose="020F0502020204030204" pitchFamily="34" charset="0"/>
                <a:cs typeface="Arial" panose="020B0604020202020204" pitchFamily="34" charset="0"/>
              </a:defRPr>
            </a:lvl4pPr>
            <a:lvl5pPr marL="2094873" indent="-231326">
              <a:defRPr>
                <a:solidFill>
                  <a:schemeClr val="tx1"/>
                </a:solidFill>
                <a:latin typeface="Calibri" panose="020F0502020204030204" pitchFamily="34" charset="0"/>
                <a:cs typeface="Arial" panose="020B0604020202020204" pitchFamily="34" charset="0"/>
              </a:defRPr>
            </a:lvl5pPr>
            <a:lvl6pPr marL="2560760"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26647"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92534"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58421"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D42C8B3-A367-4030-BA53-755B4C2E1865}" type="slidenum">
              <a:rPr lang="en-US" altLang="en-US" smtClean="0"/>
              <a:pPr/>
              <a:t>5</a:t>
            </a:fld>
            <a:endParaRPr lang="en-US" altLang="en-US" dirty="0"/>
          </a:p>
        </p:txBody>
      </p:sp>
      <p:sp>
        <p:nvSpPr>
          <p:cNvPr id="4" name="Footer Placeholder 3">
            <a:extLst>
              <a:ext uri="{FF2B5EF4-FFF2-40B4-BE49-F238E27FC236}">
                <a16:creationId xmlns:a16="http://schemas.microsoft.com/office/drawing/2014/main" id="{7F1EF4C1-41B8-DFDD-0FFC-74EFE3038948}"/>
              </a:ext>
            </a:extLst>
          </p:cNvPr>
          <p:cNvSpPr>
            <a:spLocks noGrp="1"/>
          </p:cNvSpPr>
          <p:nvPr>
            <p:ph type="ftr" sz="quarter" idx="4"/>
          </p:nvPr>
        </p:nvSpPr>
        <p:spPr/>
        <p:txBody>
          <a:bodyPr/>
          <a:lstStyle/>
          <a:p>
            <a:pPr>
              <a:defRPr/>
            </a:pPr>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1F719-D735-A063-34CE-CE5D29D06730}"/>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DB4137EE-1B75-82FA-33C7-595CAB9C1A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4B594297-E254-FE42-1247-785B340E10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 name="Slide Number Placeholder 1">
            <a:extLst>
              <a:ext uri="{FF2B5EF4-FFF2-40B4-BE49-F238E27FC236}">
                <a16:creationId xmlns:a16="http://schemas.microsoft.com/office/drawing/2014/main" id="{E9EE5E07-A637-1651-505A-5BD56B560EEF}"/>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6</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3337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5D303-E970-52A3-880B-5992CE7832C2}"/>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4CEA431B-AD89-DC92-B976-FBD66718B75B}"/>
              </a:ext>
            </a:extLst>
          </p:cNvPr>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B7F66FE9-3951-077B-4958-9CE02B3F4B43}"/>
              </a:ext>
            </a:extLst>
          </p:cNvPr>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Speaker Notes</a:t>
            </a:r>
          </a:p>
          <a:p>
            <a:endParaRPr lang="en-US" dirty="0">
              <a:latin typeface="Calibri" panose="020F0502020204030204" pitchFamily="34" charset="0"/>
              <a:ea typeface="Calibri" panose="020F0502020204030204" pitchFamily="34" charset="0"/>
              <a:cs typeface="Calibri" panose="020F0502020204030204" pitchFamily="34" charset="0"/>
            </a:endParaRPr>
          </a:p>
          <a:p>
            <a:pPr marL="174708" indent="-174708">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Florida is one of the original 11 states to adopt the Interstate Compact, formally enacted it into law in June 2008 through Section 1000.36, which also established the Florida Council on the Interstate Compact on Educational Opportunity for Military Children. The Council consists of eight members, including Florida Department of Education leaders, military and executive representatives, legislative appointees, and two gubernatorially appointed liaisons: the Compact Commissioner and Military Family Education Liaison.</a:t>
            </a:r>
          </a:p>
          <a:p>
            <a:pPr marL="174708" indent="-174708">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Military installation school liaisons and representatives from organizations such as the Florida Defense Alliance, </a:t>
            </a:r>
            <a:r>
              <a:rPr lang="en-US" dirty="0" err="1">
                <a:latin typeface="Calibri" panose="020F0502020204030204" pitchFamily="34" charset="0"/>
                <a:ea typeface="Calibri" panose="020F0502020204030204" pitchFamily="34" charset="0"/>
                <a:cs typeface="Calibri" panose="020F0502020204030204" pitchFamily="34" charset="0"/>
              </a:rPr>
              <a:t>FloridaCommerce</a:t>
            </a:r>
            <a:r>
              <a:rPr lang="en-US" dirty="0">
                <a:latin typeface="Calibri" panose="020F0502020204030204" pitchFamily="34" charset="0"/>
                <a:ea typeface="Calibri" panose="020F0502020204030204" pitchFamily="34" charset="0"/>
                <a:cs typeface="Calibri" panose="020F0502020204030204" pitchFamily="34" charset="0"/>
              </a:rPr>
              <a:t>, and the Florida Military Family Special Needs Network also participate in Council meetings. Meeting quarterly, the Council works to support the educational success of military-connected children by promoting collaborative solutions that ease school transitions and address challenges related to frequent moves and parental deployments.</a:t>
            </a:r>
          </a:p>
        </p:txBody>
      </p:sp>
      <p:sp>
        <p:nvSpPr>
          <p:cNvPr id="19460" name="Slide Number Placeholder 3">
            <a:extLst>
              <a:ext uri="{FF2B5EF4-FFF2-40B4-BE49-F238E27FC236}">
                <a16:creationId xmlns:a16="http://schemas.microsoft.com/office/drawing/2014/main" id="{0105E927-32B7-0E42-2BB6-862FEC1B1F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71450" indent="-296711">
              <a:defRPr>
                <a:solidFill>
                  <a:schemeClr val="tx1"/>
                </a:solidFill>
                <a:latin typeface="Calibri" panose="020F0502020204030204" pitchFamily="34" charset="0"/>
                <a:cs typeface="Arial" panose="020B0604020202020204" pitchFamily="34" charset="0"/>
              </a:defRPr>
            </a:lvl2pPr>
            <a:lvl3pPr marL="1186847" indent="-237369">
              <a:defRPr>
                <a:solidFill>
                  <a:schemeClr val="tx1"/>
                </a:solidFill>
                <a:latin typeface="Calibri" panose="020F0502020204030204" pitchFamily="34" charset="0"/>
                <a:cs typeface="Arial" panose="020B0604020202020204" pitchFamily="34" charset="0"/>
              </a:defRPr>
            </a:lvl3pPr>
            <a:lvl4pPr marL="1661585" indent="-237369">
              <a:defRPr>
                <a:solidFill>
                  <a:schemeClr val="tx1"/>
                </a:solidFill>
                <a:latin typeface="Calibri" panose="020F0502020204030204" pitchFamily="34" charset="0"/>
                <a:cs typeface="Arial" panose="020B0604020202020204" pitchFamily="34" charset="0"/>
              </a:defRPr>
            </a:lvl4pPr>
            <a:lvl5pPr marL="2136324" indent="-237369">
              <a:defRPr>
                <a:solidFill>
                  <a:schemeClr val="tx1"/>
                </a:solidFill>
                <a:latin typeface="Calibri" panose="020F0502020204030204" pitchFamily="34" charset="0"/>
                <a:cs typeface="Arial" panose="020B0604020202020204" pitchFamily="34" charset="0"/>
              </a:defRPr>
            </a:lvl5pPr>
            <a:lvl6pPr marL="2611062"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85801"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560540"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035279"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49478" fontAlgn="base">
              <a:spcBef>
                <a:spcPct val="0"/>
              </a:spcBef>
              <a:spcAft>
                <a:spcPct val="0"/>
              </a:spcAft>
              <a:defRPr/>
            </a:pPr>
            <a:fld id="{D95F1FB0-4B13-441F-9156-F8FBABB3BD5A}" type="slidenum">
              <a:rPr lang="en-US" altLang="en-US">
                <a:solidFill>
                  <a:prstClr val="black"/>
                </a:solidFill>
              </a:rPr>
              <a:pPr defTabSz="949478" fontAlgn="base">
                <a:spcBef>
                  <a:spcPct val="0"/>
                </a:spcBef>
                <a:spcAft>
                  <a:spcPct val="0"/>
                </a:spcAft>
                <a:defRPr/>
              </a:pPr>
              <a:t>7</a:t>
            </a:fld>
            <a:endParaRPr lang="en-US" altLang="en-US">
              <a:solidFill>
                <a:prstClr val="black"/>
              </a:solidFill>
            </a:endParaRPr>
          </a:p>
        </p:txBody>
      </p:sp>
    </p:spTree>
    <p:extLst>
      <p:ext uri="{BB962C8B-B14F-4D97-AF65-F5344CB8AC3E}">
        <p14:creationId xmlns:p14="http://schemas.microsoft.com/office/powerpoint/2010/main" val="4243976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This is a map of Florida’s military installations and private sector and homeland security establishments</a:t>
            </a:r>
          </a:p>
        </p:txBody>
      </p:sp>
    </p:spTree>
    <p:extLst>
      <p:ext uri="{BB962C8B-B14F-4D97-AF65-F5344CB8AC3E}">
        <p14:creationId xmlns:p14="http://schemas.microsoft.com/office/powerpoint/2010/main" val="1765978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B2728-760F-26B3-5852-C7C53E1B154E}"/>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018405C0-E70D-F938-BEDC-9EAF3720F7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527875C5-17A9-7EC8-7081-EA3BF052F3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 name="Slide Number Placeholder 1">
            <a:extLst>
              <a:ext uri="{FF2B5EF4-FFF2-40B4-BE49-F238E27FC236}">
                <a16:creationId xmlns:a16="http://schemas.microsoft.com/office/drawing/2014/main" id="{C9F10216-9359-3147-44AC-B564D4090136}"/>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9</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9622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latin typeface="Calibri" panose="020F0502020204030204" pitchFamily="34" charset="0"/>
                <a:ea typeface="Calibri" panose="020F0502020204030204" pitchFamily="34" charset="0"/>
                <a:cs typeface="Calibri" panose="020F0502020204030204" pitchFamily="34" charset="0"/>
              </a:rPr>
              <a:t>Speaker Notes</a:t>
            </a:r>
          </a:p>
          <a:p>
            <a:pPr defTabSz="931774">
              <a:defRPr/>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174708" indent="-174708" defTabSz="931774">
              <a:buFont typeface="Arial" panose="020B0604020202020204" pitchFamily="34" charset="0"/>
              <a:buChar char="•"/>
              <a:defRPr/>
            </a:pPr>
            <a:r>
              <a:rPr lang="en-US" sz="1200" dirty="0">
                <a:latin typeface="Calibri" panose="020F0502020204030204" pitchFamily="34" charset="0"/>
                <a:ea typeface="Calibri" panose="020F0502020204030204" pitchFamily="34" charset="0"/>
                <a:cs typeface="Calibri" panose="020F0502020204030204" pitchFamily="34" charset="0"/>
              </a:rPr>
              <a:t>Pursuant to section 1003.05(2), F.S., </a:t>
            </a:r>
            <a:r>
              <a:rPr lang="en-US" altLang="en-US" sz="1200" dirty="0">
                <a:latin typeface="Calibri" panose="020F0502020204030204" pitchFamily="34" charset="0"/>
                <a:ea typeface="Calibri" panose="020F0502020204030204" pitchFamily="34" charset="0"/>
                <a:cs typeface="Calibri" panose="020F0502020204030204" pitchFamily="34" charset="0"/>
              </a:rPr>
              <a:t>The </a:t>
            </a:r>
            <a:r>
              <a:rPr lang="en-US"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Department of Education will facilitate the development and implementation of memoranda of agreement between school districts and military installations which address strategies for assisting students who are the children of active duty military personnel in the transition to Florida schools.</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7523636-90F0-4BE4-B45E-246A8956008F}" type="slidenum">
              <a:rPr lang="en-US" smtClean="0"/>
              <a:t>10</a:t>
            </a:fld>
            <a:endParaRPr lang="en-US"/>
          </a:p>
        </p:txBody>
      </p:sp>
    </p:spTree>
    <p:extLst>
      <p:ext uri="{BB962C8B-B14F-4D97-AF65-F5344CB8AC3E}">
        <p14:creationId xmlns:p14="http://schemas.microsoft.com/office/powerpoint/2010/main" val="1814690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69C70-C109-5389-1AE3-73DB9D90F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9CEB0-6D0B-408E-2D19-A337D99CA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A3B94-CEE0-517E-A59A-112A6BBA23E7}"/>
              </a:ext>
            </a:extLst>
          </p:cNvPr>
          <p:cNvSpPr>
            <a:spLocks noGrp="1"/>
          </p:cNvSpPr>
          <p:nvPr>
            <p:ph type="body" idx="1"/>
          </p:nvPr>
        </p:nvSpPr>
        <p:spPr/>
        <p:txBody>
          <a:bodyPr/>
          <a:lstStyle/>
          <a:p>
            <a:pPr defTabSz="931774">
              <a:defRPr/>
            </a:pPr>
            <a:r>
              <a:rPr lang="en-US" dirty="0"/>
              <a:t>Speaker Notes</a:t>
            </a:r>
          </a:p>
          <a:p>
            <a:pPr defTabSz="931774">
              <a:defRPr/>
            </a:pPr>
            <a:endParaRPr lang="en-US" dirty="0"/>
          </a:p>
          <a:p>
            <a:r>
              <a:rPr lang="en-US" dirty="0"/>
              <a:t>Pursuant to section 1003.05(2), F.S., </a:t>
            </a:r>
            <a:r>
              <a:rPr lang="en-US"/>
              <a:t>MOAs should address </a:t>
            </a:r>
            <a:r>
              <a:rPr lang="en-US" dirty="0"/>
              <a:t>strategies for assisting students who are the children of active-duty military personnel in the transition to Florida schools.</a:t>
            </a:r>
          </a:p>
          <a:p>
            <a:pPr marL="171450" indent="-171450">
              <a:buFont typeface="Arial" panose="020B0604020202020204" pitchFamily="34" charset="0"/>
              <a:buChar char="•"/>
            </a:pPr>
            <a:r>
              <a:rPr lang="en-US" dirty="0"/>
              <a:t>This slide outlines key considerations for Memorandum of Agreement, or MOAs, between schools and military installations.</a:t>
            </a:r>
          </a:p>
          <a:p>
            <a:pPr marL="171450" indent="-171450">
              <a:buFont typeface="Arial" panose="020B0604020202020204" pitchFamily="34" charset="0"/>
              <a:buChar char="•"/>
            </a:pPr>
            <a:r>
              <a:rPr lang="en-US" dirty="0"/>
              <a:t>First, MOAs should clearly define the points of contact at both the school and the military installation. This ensures communication is direct and effective.</a:t>
            </a:r>
          </a:p>
          <a:p>
            <a:pPr marL="171450" indent="-171450">
              <a:buFont typeface="Arial" panose="020B0604020202020204" pitchFamily="34" charset="0"/>
              <a:buChar char="•"/>
            </a:pPr>
            <a:r>
              <a:rPr lang="en-US" dirty="0"/>
              <a:t>Next, the MOA should include procedures for timely enrollment and transfer of student records, as well as the assignment and placement of students in courses and programs.</a:t>
            </a:r>
          </a:p>
          <a:p>
            <a:pPr marL="171450" indent="-171450">
              <a:buFont typeface="Arial" panose="020B0604020202020204" pitchFamily="34" charset="0"/>
              <a:buChar char="•"/>
            </a:pPr>
            <a:r>
              <a:rPr lang="en-US" dirty="0"/>
              <a:t>It should also outline policies for excused absences related to military obligations and coordination for special programs and support services, including 504 plans, IEP, and gifted programs.</a:t>
            </a:r>
          </a:p>
          <a:p>
            <a:pPr marL="171450" indent="-171450">
              <a:buFont typeface="Arial" panose="020B0604020202020204" pitchFamily="34" charset="0"/>
              <a:buChar char="•"/>
            </a:pPr>
            <a:r>
              <a:rPr lang="en-US" dirty="0"/>
              <a:t>MOAs should be reviewed and updated annually to ensure compliance with applicable policies and regulations.</a:t>
            </a:r>
          </a:p>
          <a:p>
            <a:pPr marL="171450" indent="-171450">
              <a:buFont typeface="Arial" panose="020B0604020202020204" pitchFamily="34" charset="0"/>
              <a:buChar char="•"/>
            </a:pPr>
            <a:r>
              <a:rPr lang="en-US" dirty="0"/>
              <a:t>Finally, MOAs should be accessible to all relevant school and military personnel to facilitate smooth operations and support for students.</a:t>
            </a:r>
          </a:p>
          <a:p>
            <a:pPr marL="0" indent="0" defTabSz="931774">
              <a:buFont typeface="Arial" panose="020B0604020202020204" pitchFamily="34" charset="0"/>
              <a:buNone/>
              <a:defRPr/>
            </a:pPr>
            <a:endParaRPr lang="en-US" dirty="0"/>
          </a:p>
        </p:txBody>
      </p:sp>
      <p:sp>
        <p:nvSpPr>
          <p:cNvPr id="4" name="Slide Number Placeholder 3">
            <a:extLst>
              <a:ext uri="{FF2B5EF4-FFF2-40B4-BE49-F238E27FC236}">
                <a16:creationId xmlns:a16="http://schemas.microsoft.com/office/drawing/2014/main" id="{6A3588EF-8295-69CA-416C-759C64973FE2}"/>
              </a:ext>
            </a:extLst>
          </p:cNvPr>
          <p:cNvSpPr>
            <a:spLocks noGrp="1"/>
          </p:cNvSpPr>
          <p:nvPr>
            <p:ph type="sldNum" sz="quarter" idx="5"/>
          </p:nvPr>
        </p:nvSpPr>
        <p:spPr/>
        <p:txBody>
          <a:bodyPr/>
          <a:lstStyle/>
          <a:p>
            <a:fld id="{37523636-90F0-4BE4-B45E-246A8956008F}" type="slidenum">
              <a:rPr lang="en-US" smtClean="0"/>
              <a:t>11</a:t>
            </a:fld>
            <a:endParaRPr lang="en-US"/>
          </a:p>
        </p:txBody>
      </p:sp>
    </p:spTree>
    <p:extLst>
      <p:ext uri="{BB962C8B-B14F-4D97-AF65-F5344CB8AC3E}">
        <p14:creationId xmlns:p14="http://schemas.microsoft.com/office/powerpoint/2010/main" val="3673577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18168-E2B8-9B22-8935-1D51067F07E1}"/>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4CAF38A5-A3E2-2240-B362-58930AB840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4451821B-65AB-DBFD-CB4E-5F5D7EBEF2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Speaker Notes</a:t>
            </a:r>
          </a:p>
          <a:p>
            <a:endParaRPr lang="en-US" altLang="en-US" dirty="0"/>
          </a:p>
          <a:p>
            <a:r>
              <a:rPr lang="en-US" altLang="en-US" dirty="0"/>
              <a:t>Now, let’s review the key components of the Interstate Compact and Florida Statutes supporting military children.</a:t>
            </a:r>
          </a:p>
        </p:txBody>
      </p:sp>
      <p:sp>
        <p:nvSpPr>
          <p:cNvPr id="2" name="Slide Number Placeholder 1">
            <a:extLst>
              <a:ext uri="{FF2B5EF4-FFF2-40B4-BE49-F238E27FC236}">
                <a16:creationId xmlns:a16="http://schemas.microsoft.com/office/drawing/2014/main" id="{A99B33E5-B390-6A3C-E912-BF3646354C8F}"/>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12</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13753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Speaker Notes</a:t>
            </a:r>
          </a:p>
          <a:p>
            <a:endParaRPr lang="en-US" dirty="0">
              <a:latin typeface="Calibri" panose="020F0502020204030204" pitchFamily="34" charset="0"/>
              <a:ea typeface="Calibri" panose="020F0502020204030204" pitchFamily="34" charset="0"/>
              <a:cs typeface="Calibri" panose="020F0502020204030204" pitchFamily="34" charset="0"/>
            </a:endParaRPr>
          </a:p>
          <a:p>
            <a:pPr marL="174708" indent="-174708">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These two Florida statutes work together to support military-connected students. Section 1003.05, F.S. outlines Florida-specific requirements, while Section 1000.36, F.S. incorporates the National Interstate Compact, obligating Florida to uphold the Compact’s provisions in the same manner as all other member states.</a:t>
            </a:r>
          </a:p>
          <a:p>
            <a:pPr marL="174708" indent="-174708">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Both laws share a single principle; military students should not face academic challenges due to school transfers resulting from military service. Every aspect of these statutes is designed to ensure access to educational opportunities for military children.</a:t>
            </a:r>
          </a:p>
        </p:txBody>
      </p:sp>
      <p:sp>
        <p:nvSpPr>
          <p:cNvPr id="4" name="Slide Number Placeholder 3"/>
          <p:cNvSpPr>
            <a:spLocks noGrp="1"/>
          </p:cNvSpPr>
          <p:nvPr>
            <p:ph type="sldNum" sz="quarter" idx="5"/>
          </p:nvPr>
        </p:nvSpPr>
        <p:spPr/>
        <p:txBody>
          <a:bodyPr/>
          <a:lstStyle/>
          <a:p>
            <a:pPr defTabSz="465887">
              <a:defRPr/>
            </a:pPr>
            <a:fld id="{1A92AA82-F1E2-45D5-AF73-2F0E194CF13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1954081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B0148-4EAB-8765-0DFC-083D6630D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C9BBA-889E-D589-5DF3-6B7BE8275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B8805-1E78-7CCD-EB3A-110BE1E9DDF0}"/>
              </a:ext>
            </a:extLst>
          </p:cNvPr>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Military children experience more moves than other students. These laws exist to remove barriers and ensure that every transition is as smooth as possible. As one of the states with the highest military populations in the country, Florida must have clear procedures in place to support the seamless transition of military students into your district and school. </a:t>
            </a:r>
          </a:p>
        </p:txBody>
      </p:sp>
      <p:sp>
        <p:nvSpPr>
          <p:cNvPr id="4" name="Slide Number Placeholder 3">
            <a:extLst>
              <a:ext uri="{FF2B5EF4-FFF2-40B4-BE49-F238E27FC236}">
                <a16:creationId xmlns:a16="http://schemas.microsoft.com/office/drawing/2014/main" id="{D7A3B227-4309-C980-81C8-815A20B56CE7}"/>
              </a:ext>
            </a:extLst>
          </p:cNvPr>
          <p:cNvSpPr>
            <a:spLocks noGrp="1"/>
          </p:cNvSpPr>
          <p:nvPr>
            <p:ph type="sldNum" sz="quarter" idx="5"/>
          </p:nvPr>
        </p:nvSpPr>
        <p:spPr/>
        <p:txBody>
          <a:bodyPr/>
          <a:lstStyle/>
          <a:p>
            <a:pPr defTabSz="465887">
              <a:defRPr/>
            </a:pPr>
            <a:fld id="{1A92AA82-F1E2-45D5-AF73-2F0E194CF13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747601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Paragraph A of Article IV discusses the use of unofficial education records when a military student moves from state to state. </a:t>
            </a:r>
          </a:p>
          <a:p>
            <a:endParaRPr lang="en-US" dirty="0"/>
          </a:p>
          <a:p>
            <a:pPr marL="174708" indent="-174708">
              <a:buFont typeface="Arial" panose="020B0604020202020204" pitchFamily="34" charset="0"/>
              <a:buChar char="•"/>
            </a:pPr>
            <a:r>
              <a:rPr lang="en-US" dirty="0"/>
              <a:t>The sending school can provide an unofficial record and the parent can hand deliver them to the receiving state. </a:t>
            </a:r>
          </a:p>
          <a:p>
            <a:endParaRPr lang="en-US" dirty="0"/>
          </a:p>
          <a:p>
            <a:pPr marL="174708" indent="-174708">
              <a:buFont typeface="Arial" panose="020B0604020202020204" pitchFamily="34" charset="0"/>
              <a:buChar char="•"/>
            </a:pPr>
            <a:r>
              <a:rPr lang="en-US" dirty="0"/>
              <a:t>Once these records are obtained by the receiving school; it can be used to initially place the student.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15</a:t>
            </a:fld>
            <a:endParaRPr lang="en-US"/>
          </a:p>
        </p:txBody>
      </p:sp>
    </p:spTree>
    <p:extLst>
      <p:ext uri="{BB962C8B-B14F-4D97-AF65-F5344CB8AC3E}">
        <p14:creationId xmlns:p14="http://schemas.microsoft.com/office/powerpoint/2010/main" val="2289633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defTabSz="931774">
              <a:defRPr/>
            </a:pPr>
            <a:endParaRPr lang="en-US" dirty="0"/>
          </a:p>
          <a:p>
            <a:pPr marL="174708" indent="-174708">
              <a:buFont typeface="Arial" panose="020B0604020202020204" pitchFamily="34" charset="0"/>
              <a:buChar char="•"/>
            </a:pPr>
            <a:r>
              <a:rPr lang="en-US" dirty="0"/>
              <a:t>Paragraph B of Article IV pertains to official education records.</a:t>
            </a:r>
          </a:p>
          <a:p>
            <a:endParaRPr lang="en-US" dirty="0"/>
          </a:p>
          <a:p>
            <a:pPr marL="174708" indent="-174708">
              <a:buFont typeface="Arial" panose="020B0604020202020204" pitchFamily="34" charset="0"/>
              <a:buChar char="•"/>
            </a:pPr>
            <a:r>
              <a:rPr lang="en-US" dirty="0"/>
              <a:t>At the time the student is initially enrolled and placed, the receiving school shall request the official educations records from the school in the sending state. </a:t>
            </a:r>
          </a:p>
          <a:p>
            <a:endParaRPr lang="en-US" dirty="0"/>
          </a:p>
          <a:p>
            <a:pPr marL="174708" indent="-174708">
              <a:buFont typeface="Arial" panose="020B0604020202020204" pitchFamily="34" charset="0"/>
              <a:buChar char="•"/>
            </a:pPr>
            <a:r>
              <a:rPr lang="en-US" dirty="0"/>
              <a:t>Once the sending school receives the request, they shall process </a:t>
            </a:r>
            <a:r>
              <a:rPr lang="en-US"/>
              <a:t>and furnish </a:t>
            </a:r>
            <a:r>
              <a:rPr lang="en-US" dirty="0"/>
              <a:t>the official education records to the school in the receiving state within 10 days or within a reasonable time determined by the rules of the Interstate Commission.  </a:t>
            </a:r>
          </a:p>
          <a:p>
            <a:pPr marL="174708" indent="-174708">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16</a:t>
            </a:fld>
            <a:endParaRPr lang="en-US"/>
          </a:p>
        </p:txBody>
      </p:sp>
    </p:spTree>
    <p:extLst>
      <p:ext uri="{BB962C8B-B14F-4D97-AF65-F5344CB8AC3E}">
        <p14:creationId xmlns:p14="http://schemas.microsoft.com/office/powerpoint/2010/main" val="1455452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endParaRPr lang="en-US" dirty="0"/>
          </a:p>
          <a:p>
            <a:pPr marL="174708" indent="-174708">
              <a:buFont typeface="Arial" panose="020B0604020202020204" pitchFamily="34" charset="0"/>
              <a:buChar char="•"/>
            </a:pPr>
            <a:r>
              <a:rPr lang="en-US" dirty="0"/>
              <a:t>Paragraph C of Article IV pertains to the immunization verification. </a:t>
            </a:r>
          </a:p>
          <a:p>
            <a:endParaRPr lang="en-US" dirty="0"/>
          </a:p>
          <a:p>
            <a:pPr marL="174708" indent="-174708">
              <a:buFont typeface="Arial" panose="020B0604020202020204" pitchFamily="34" charset="0"/>
              <a:buChar char="•"/>
            </a:pPr>
            <a:r>
              <a:rPr lang="en-US" dirty="0"/>
              <a:t>Compact states must allow 30 days from the time of enrollment or within such a time as is reasonably determined by the Interstate Commission, for students to obtain the immunization records required by the receiving state. </a:t>
            </a:r>
          </a:p>
          <a:p>
            <a:endParaRPr lang="en-US" dirty="0"/>
          </a:p>
          <a:p>
            <a:pPr marL="174708" indent="-174708">
              <a:buFont typeface="Arial" panose="020B0604020202020204" pitchFamily="34" charset="0"/>
              <a:buChar char="•"/>
            </a:pPr>
            <a:r>
              <a:rPr lang="en-US" dirty="0"/>
              <a:t>For a vaccine series, the initial vaccine must be obtained within 30 days of enrollment or as reasonably determined by the Interstate Commission. </a:t>
            </a:r>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17</a:t>
            </a:fld>
            <a:endParaRPr lang="en-US"/>
          </a:p>
        </p:txBody>
      </p:sp>
    </p:spTree>
    <p:extLst>
      <p:ext uri="{BB962C8B-B14F-4D97-AF65-F5344CB8AC3E}">
        <p14:creationId xmlns:p14="http://schemas.microsoft.com/office/powerpoint/2010/main" val="2003070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defTabSz="931774">
              <a:defRPr/>
            </a:pPr>
            <a:endParaRPr lang="en-US" dirty="0"/>
          </a:p>
          <a:p>
            <a:pPr marL="174708" indent="-174708">
              <a:buFont typeface="Arial" panose="020B0604020202020204" pitchFamily="34" charset="0"/>
              <a:buChar char="•"/>
            </a:pPr>
            <a:r>
              <a:rPr lang="en-US" dirty="0"/>
              <a:t>Paragraph D of Article IV refers to the age and grade level placement of a military student.</a:t>
            </a:r>
          </a:p>
          <a:p>
            <a:endParaRPr lang="en-US" dirty="0"/>
          </a:p>
          <a:p>
            <a:pPr marL="174708" indent="-174708" defTabSz="931774">
              <a:buFont typeface="Arial" panose="020B0604020202020204" pitchFamily="34" charset="0"/>
              <a:buChar char="•"/>
              <a:defRPr/>
            </a:pPr>
            <a:r>
              <a:rPr lang="en-US" dirty="0"/>
              <a:t>Students continue their enrollment at grade level in the receiving state, including kindergarten, from a local educational agency, or LEA, in the sending state at the time of the move, regardless of age.</a:t>
            </a:r>
          </a:p>
          <a:p>
            <a:pPr defTabSz="931774">
              <a:defRPr/>
            </a:pPr>
            <a:endParaRPr lang="en-US" dirty="0"/>
          </a:p>
          <a:p>
            <a:pPr marL="174708" indent="-174708">
              <a:buFont typeface="Arial" panose="020B0604020202020204" pitchFamily="34" charset="0"/>
              <a:buChar char="•"/>
            </a:pPr>
            <a:r>
              <a:rPr lang="en-US" dirty="0"/>
              <a:t>A student who has successfully completed the previous grade level in the LEA in the sending school is eligible for enrollment into the next grade level in the sending state regardless of age.</a:t>
            </a:r>
          </a:p>
          <a:p>
            <a:r>
              <a:rPr lang="en-US" dirty="0"/>
              <a:t>  </a:t>
            </a:r>
          </a:p>
          <a:p>
            <a:pPr marL="174708" indent="-174708">
              <a:buFont typeface="Arial" panose="020B0604020202020204" pitchFamily="34" charset="0"/>
              <a:buChar char="•"/>
            </a:pPr>
            <a:r>
              <a:rPr lang="en-US" dirty="0"/>
              <a:t>A student transferring after the start of the school year in the receiving state on their validated level from an accredited school in the sending state.</a:t>
            </a:r>
          </a:p>
          <a:p>
            <a:pPr marL="174708" indent="-174708">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18</a:t>
            </a:fld>
            <a:endParaRPr lang="en-US"/>
          </a:p>
        </p:txBody>
      </p:sp>
    </p:spTree>
    <p:extLst>
      <p:ext uri="{BB962C8B-B14F-4D97-AF65-F5344CB8AC3E}">
        <p14:creationId xmlns:p14="http://schemas.microsoft.com/office/powerpoint/2010/main" val="130307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marL="174708" indent="-174708" defTabSz="931774">
              <a:buFont typeface="Arial" panose="020B0604020202020204" pitchFamily="34" charset="0"/>
              <a:buChar char="•"/>
              <a:defRPr/>
            </a:pPr>
            <a:endParaRPr lang="en-US" dirty="0"/>
          </a:p>
          <a:p>
            <a:pPr marL="174708" indent="-174708" defTabSz="931774">
              <a:buFont typeface="Arial" panose="020B0604020202020204" pitchFamily="34" charset="0"/>
              <a:buChar char="•"/>
              <a:defRPr/>
            </a:pPr>
            <a:r>
              <a:rPr lang="en-US" dirty="0"/>
              <a:t>If a student transfers before or during the school year, the receiving state school shall initially honor placement in educational courses from the sending state. Some of these courses include high school courses for college credit, honors, and career pathways. However, the receiving school can do their own evaluation to make certain the placement is appropriate, and enrollment continues for the student in those courses. Much of Article V is also mentioned in s. 1003.05, F.S.</a:t>
            </a:r>
          </a:p>
          <a:p>
            <a:pPr defTabSz="931774">
              <a:defRPr/>
            </a:pPr>
            <a:endParaRPr lang="en-US" dirty="0"/>
          </a:p>
          <a:p>
            <a:pPr marL="174708" indent="-174708" defTabSz="931774">
              <a:buFont typeface="Arial" panose="020B0604020202020204" pitchFamily="34" charset="0"/>
              <a:buChar char="•"/>
              <a:defRPr/>
            </a:pPr>
            <a:endParaRPr lang="en-US" dirty="0"/>
          </a:p>
          <a:p>
            <a:endParaRPr lang="en-US" dirty="0"/>
          </a:p>
          <a:p>
            <a:pPr marL="174708" indent="-174708">
              <a:buFont typeface="Arial" panose="020B0604020202020204" pitchFamily="34" charset="0"/>
              <a:buChar char="•"/>
            </a:pPr>
            <a:endParaRPr lang="en-US" dirty="0"/>
          </a:p>
          <a:p>
            <a:pPr marL="174708" indent="-174708">
              <a:buFont typeface="Arial" panose="020B0604020202020204" pitchFamily="34" charset="0"/>
              <a:buChar char="•"/>
            </a:pPr>
            <a:endParaRPr lang="en-US" dirty="0"/>
          </a:p>
          <a:p>
            <a:pPr marL="174708" indent="-174708" defTabSz="931774">
              <a:buFont typeface="Arial" panose="020B0604020202020204" pitchFamily="34" charset="0"/>
              <a:buChar char="•"/>
              <a:defRPr/>
            </a:pPr>
            <a:endParaRPr lang="en-US" dirty="0"/>
          </a:p>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19</a:t>
            </a:fld>
            <a:endParaRPr lang="en-US"/>
          </a:p>
        </p:txBody>
      </p:sp>
    </p:spTree>
    <p:extLst>
      <p:ext uri="{BB962C8B-B14F-4D97-AF65-F5344CB8AC3E}">
        <p14:creationId xmlns:p14="http://schemas.microsoft.com/office/powerpoint/2010/main" val="2947506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defTabSz="931774">
              <a:defRPr/>
            </a:pPr>
            <a:endParaRPr lang="en-US" dirty="0"/>
          </a:p>
          <a:p>
            <a:pPr marL="174708" indent="-174708" defTabSz="931774">
              <a:buFont typeface="Arial" panose="020B0604020202020204" pitchFamily="34" charset="0"/>
              <a:buChar char="•"/>
              <a:defRPr/>
            </a:pPr>
            <a:r>
              <a:rPr lang="en-US" dirty="0"/>
              <a:t>The receiving state must initially honor the placement of students based on educational testing administered in the sending state. Programs include, but are not limited to, Gifted and Talented Programs and English Language Learners’ Programs. Again, the receiving school can do their own evaluation to make certain the placement is appropriate, and participation continues for the student in those programs. </a:t>
            </a:r>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20</a:t>
            </a:fld>
            <a:endParaRPr lang="en-US"/>
          </a:p>
        </p:txBody>
      </p:sp>
    </p:spTree>
    <p:extLst>
      <p:ext uri="{BB962C8B-B14F-4D97-AF65-F5344CB8AC3E}">
        <p14:creationId xmlns:p14="http://schemas.microsoft.com/office/powerpoint/2010/main" val="4052830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marL="174708" indent="-174708">
              <a:buFont typeface="Arial" panose="020B0604020202020204" pitchFamily="34" charset="0"/>
              <a:buChar char="•"/>
            </a:pPr>
            <a:endParaRPr lang="en-US" dirty="0"/>
          </a:p>
          <a:p>
            <a:pPr marL="174708" indent="-174708">
              <a:buFont typeface="Arial" panose="020B0604020202020204" pitchFamily="34" charset="0"/>
              <a:buChar char="•"/>
            </a:pPr>
            <a:r>
              <a:rPr lang="en-US" dirty="0"/>
              <a:t>A receiving state must first honor the comparable services provided on the IEP from the sending state.</a:t>
            </a:r>
          </a:p>
          <a:p>
            <a:r>
              <a:rPr lang="en-US" dirty="0"/>
              <a:t> </a:t>
            </a:r>
          </a:p>
          <a:p>
            <a:pPr marL="174708" indent="-174708">
              <a:buFont typeface="Arial" panose="020B0604020202020204" pitchFamily="34" charset="0"/>
              <a:buChar char="•"/>
            </a:pPr>
            <a:r>
              <a:rPr lang="en-US" dirty="0"/>
              <a:t>A receiving state must make reasonable accommodations and modifications for the needs of incoming students with disabilities, subject to an existing 504 plan or title II plan, to provide the student with equal access in compliance with the provisions of Section 504 of the Rehabilitation Act, 29 U.S.C. s. 794, and with title II of the Americans with Disabilities Act, 42 U.S.C. ss. 12131-12165. A school in the receiving state is not precluded from performing subsequent evaluations to ensure appropriate placement and continued enrollment of the student in the courses. </a:t>
            </a:r>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21</a:t>
            </a:fld>
            <a:endParaRPr lang="en-US"/>
          </a:p>
        </p:txBody>
      </p:sp>
    </p:spTree>
    <p:extLst>
      <p:ext uri="{BB962C8B-B14F-4D97-AF65-F5344CB8AC3E}">
        <p14:creationId xmlns:p14="http://schemas.microsoft.com/office/powerpoint/2010/main" val="459721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endParaRPr lang="en-US" dirty="0"/>
          </a:p>
          <a:p>
            <a:pPr marL="174708" indent="-174708">
              <a:buFont typeface="Arial" panose="020B0604020202020204" pitchFamily="34" charset="0"/>
              <a:buChar char="•"/>
            </a:pPr>
            <a:r>
              <a:rPr lang="en-US" dirty="0"/>
              <a:t>LEAs may waive course or program prerequisites in courses or programs offered under the jurisdiction of the LEA. </a:t>
            </a:r>
          </a:p>
          <a:p>
            <a:pPr marL="174708" indent="-174708">
              <a:buFont typeface="Arial" panose="020B0604020202020204" pitchFamily="34" charset="0"/>
              <a:buChar char="•"/>
            </a:pPr>
            <a:endParaRPr lang="en-US" dirty="0"/>
          </a:p>
          <a:p>
            <a:pPr marL="0" indent="0">
              <a:buFont typeface="Arial" panose="020B0604020202020204" pitchFamily="34" charset="0"/>
              <a:buNone/>
            </a:pPr>
            <a:r>
              <a:rPr lang="en-US" dirty="0"/>
              <a:t>(Speaker shares local examples)</a:t>
            </a:r>
          </a:p>
        </p:txBody>
      </p:sp>
      <p:sp>
        <p:nvSpPr>
          <p:cNvPr id="4" name="Slide Number Placeholder 3"/>
          <p:cNvSpPr>
            <a:spLocks noGrp="1"/>
          </p:cNvSpPr>
          <p:nvPr>
            <p:ph type="sldNum" sz="quarter" idx="5"/>
          </p:nvPr>
        </p:nvSpPr>
        <p:spPr/>
        <p:txBody>
          <a:bodyPr/>
          <a:lstStyle/>
          <a:p>
            <a:fld id="{37523636-90F0-4BE4-B45E-246A8956008F}" type="slidenum">
              <a:rPr lang="en-US" smtClean="0"/>
              <a:t>22</a:t>
            </a:fld>
            <a:endParaRPr lang="en-US"/>
          </a:p>
        </p:txBody>
      </p:sp>
    </p:spTree>
    <p:extLst>
      <p:ext uri="{BB962C8B-B14F-4D97-AF65-F5344CB8AC3E}">
        <p14:creationId xmlns:p14="http://schemas.microsoft.com/office/powerpoint/2010/main" val="3704052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 Notes</a:t>
            </a:r>
          </a:p>
          <a:p>
            <a:pPr defTabSz="931774">
              <a:defRPr/>
            </a:pPr>
            <a:endParaRPr lang="en-US" dirty="0"/>
          </a:p>
          <a:p>
            <a:pPr marL="174708" indent="-174708" defTabSz="931774">
              <a:buFont typeface="Arial" panose="020B0604020202020204" pitchFamily="34" charset="0"/>
              <a:buChar char="•"/>
              <a:defRPr/>
            </a:pPr>
            <a:r>
              <a:rPr lang="en-US" dirty="0"/>
              <a:t>A student who has a parent or guardian on active duty, who is either on leave or recently returned from deployment, may be allowed additional excused absences, subject to the approval of the superintendent or LEA lead official, so the student may visit with his or her parent while on leave. </a:t>
            </a:r>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23</a:t>
            </a:fld>
            <a:endParaRPr lang="en-US"/>
          </a:p>
        </p:txBody>
      </p:sp>
    </p:spTree>
    <p:extLst>
      <p:ext uri="{BB962C8B-B14F-4D97-AF65-F5344CB8AC3E}">
        <p14:creationId xmlns:p14="http://schemas.microsoft.com/office/powerpoint/2010/main" val="2992647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93B2-EF86-6CA4-7A76-1A0501B7733B}"/>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39F5C358-3EAF-ACCF-817D-87899DEBFD45}"/>
              </a:ext>
            </a:extLst>
          </p:cNvPr>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5667F20B-8524-B1AD-6E99-28B932C5A99B}"/>
              </a:ext>
            </a:extLst>
          </p:cNvPr>
          <p:cNvSpPr>
            <a:spLocks noGrp="1"/>
          </p:cNvSpPr>
          <p:nvPr>
            <p:ph type="body" idx="1"/>
          </p:nvPr>
        </p:nvSpPr>
        <p:spPr/>
        <p:txBody>
          <a:bodyPr/>
          <a:lstStyle/>
          <a:p>
            <a:r>
              <a:rPr lang="en-US" sz="1100" dirty="0">
                <a:latin typeface="Calibri" panose="020F0502020204030204" pitchFamily="34" charset="0"/>
                <a:ea typeface="Calibri" panose="020F0502020204030204" pitchFamily="34" charset="0"/>
                <a:cs typeface="Calibri" panose="020F0502020204030204" pitchFamily="34" charset="0"/>
              </a:rPr>
              <a:t>Speaker Notes</a:t>
            </a:r>
          </a:p>
          <a:p>
            <a:pPr marL="174708" indent="-174708">
              <a:buFont typeface="Arial" panose="020B0604020202020204" pitchFamily="34" charset="0"/>
              <a:buChar char="•"/>
            </a:pPr>
            <a:r>
              <a:rPr lang="en-US" sz="1100" dirty="0">
                <a:latin typeface="Calibri" panose="020F0502020204030204" pitchFamily="34" charset="0"/>
                <a:ea typeface="Calibri" panose="020F0502020204030204" pitchFamily="34" charset="0"/>
                <a:cs typeface="Calibri" panose="020F0502020204030204" pitchFamily="34" charset="0"/>
              </a:rPr>
              <a:t>Military students and their families face many unique challenges during their school years frequently moving across state lines due to orders for the family’s military members. The Department of Education shall aid the move of these students by refining the timely transfer of records, creating programs to ease student transition within the first two weeks of enrollment, advancing initiatives to ensure students have access to extracurricular activities, creating procedures for the smooth transition of high school juniors and seniors, creating or maintaining partnerships between LEAs and military installations, giving options for transitioning students when they are applying to and finding financial aid for postsecondary opportunities, and offering other assistance as determined by the department, LEA, and military personnel.  </a:t>
            </a:r>
          </a:p>
          <a:p>
            <a:pPr marL="174708" indent="-174708" defTabSz="931774">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A student is considered a resident of the school district for needs of enrollment when the order is delivered to the school district and shall be given preferential treatment in the controlled open enrollment process of the LEA pursuant to s. 1002.31. </a:t>
            </a:r>
          </a:p>
          <a:p>
            <a:pPr marL="174708" indent="-174708" defTabSz="931774">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A military student who transfers in after the open enrollment period has ended, may enroll in any school in the state. </a:t>
            </a:r>
          </a:p>
          <a:p>
            <a:pPr marL="174708" indent="-174708">
              <a:buFont typeface="Arial" panose="020B0604020202020204" pitchFamily="34" charset="0"/>
              <a:buChar char="•"/>
            </a:pPr>
            <a:endParaRPr lang="en-US" dirty="0"/>
          </a:p>
          <a:p>
            <a:endParaRPr lang="en-US" dirty="0"/>
          </a:p>
          <a:p>
            <a:pPr>
              <a:spcBef>
                <a:spcPct val="0"/>
              </a:spcBef>
              <a:spcAft>
                <a:spcPts val="1223"/>
              </a:spcAft>
              <a:defRPr/>
            </a:pPr>
            <a:br>
              <a:rPr lang="en-US" altLang="en-US" sz="1100" dirty="0"/>
            </a:br>
            <a:endParaRPr lang="en-US" altLang="en-US" sz="800" dirty="0">
              <a:cs typeface="Calibri"/>
            </a:endParaRPr>
          </a:p>
          <a:p>
            <a:pPr>
              <a:defRPr/>
            </a:pPr>
            <a:endParaRPr lang="en-US" dirty="0"/>
          </a:p>
        </p:txBody>
      </p:sp>
      <p:sp>
        <p:nvSpPr>
          <p:cNvPr id="19460" name="Slide Number Placeholder 3">
            <a:extLst>
              <a:ext uri="{FF2B5EF4-FFF2-40B4-BE49-F238E27FC236}">
                <a16:creationId xmlns:a16="http://schemas.microsoft.com/office/drawing/2014/main" id="{4B1765A7-21D5-012E-CDC6-16F217139E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71450" indent="-296711">
              <a:defRPr>
                <a:solidFill>
                  <a:schemeClr val="tx1"/>
                </a:solidFill>
                <a:latin typeface="Calibri" panose="020F0502020204030204" pitchFamily="34" charset="0"/>
                <a:cs typeface="Arial" panose="020B0604020202020204" pitchFamily="34" charset="0"/>
              </a:defRPr>
            </a:lvl2pPr>
            <a:lvl3pPr marL="1186847" indent="-237369">
              <a:defRPr>
                <a:solidFill>
                  <a:schemeClr val="tx1"/>
                </a:solidFill>
                <a:latin typeface="Calibri" panose="020F0502020204030204" pitchFamily="34" charset="0"/>
                <a:cs typeface="Arial" panose="020B0604020202020204" pitchFamily="34" charset="0"/>
              </a:defRPr>
            </a:lvl3pPr>
            <a:lvl4pPr marL="1661585" indent="-237369">
              <a:defRPr>
                <a:solidFill>
                  <a:schemeClr val="tx1"/>
                </a:solidFill>
                <a:latin typeface="Calibri" panose="020F0502020204030204" pitchFamily="34" charset="0"/>
                <a:cs typeface="Arial" panose="020B0604020202020204" pitchFamily="34" charset="0"/>
              </a:defRPr>
            </a:lvl4pPr>
            <a:lvl5pPr marL="2136324" indent="-237369">
              <a:defRPr>
                <a:solidFill>
                  <a:schemeClr val="tx1"/>
                </a:solidFill>
                <a:latin typeface="Calibri" panose="020F0502020204030204" pitchFamily="34" charset="0"/>
                <a:cs typeface="Arial" panose="020B0604020202020204" pitchFamily="34" charset="0"/>
              </a:defRPr>
            </a:lvl5pPr>
            <a:lvl6pPr marL="2611062"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85801"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560540"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035279" indent="-23736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49478" fontAlgn="base">
              <a:spcBef>
                <a:spcPct val="0"/>
              </a:spcBef>
              <a:spcAft>
                <a:spcPct val="0"/>
              </a:spcAft>
              <a:defRPr/>
            </a:pPr>
            <a:fld id="{D95F1FB0-4B13-441F-9156-F8FBABB3BD5A}" type="slidenum">
              <a:rPr lang="en-US" altLang="en-US">
                <a:solidFill>
                  <a:prstClr val="black"/>
                </a:solidFill>
              </a:rPr>
              <a:pPr defTabSz="949478" fontAlgn="base">
                <a:spcBef>
                  <a:spcPct val="0"/>
                </a:spcBef>
                <a:spcAft>
                  <a:spcPct val="0"/>
                </a:spcAft>
                <a:defRPr/>
              </a:pPr>
              <a:t>24</a:t>
            </a:fld>
            <a:endParaRPr lang="en-US" altLang="en-US">
              <a:solidFill>
                <a:prstClr val="black"/>
              </a:solidFill>
            </a:endParaRPr>
          </a:p>
        </p:txBody>
      </p:sp>
    </p:spTree>
    <p:extLst>
      <p:ext uri="{BB962C8B-B14F-4D97-AF65-F5344CB8AC3E}">
        <p14:creationId xmlns:p14="http://schemas.microsoft.com/office/powerpoint/2010/main" val="3724879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Military children who are eligible for special academic programs offered in public schools shall be given first preference for admission to program even if the program is offered at a different public school. They must be enrolled in the program if the parent transfers to the state during the school year.  </a:t>
            </a:r>
          </a:p>
          <a:p>
            <a:endParaRPr lang="en-US" dirty="0"/>
          </a:p>
          <a:p>
            <a:pPr marL="174708" indent="-174708">
              <a:buFont typeface="Arial" panose="020B0604020202020204" pitchFamily="34" charset="0"/>
              <a:buChar char="•"/>
            </a:pPr>
            <a:r>
              <a:rPr lang="en-US" dirty="0"/>
              <a:t>If the student attends a different public school for the special program, then the parent or guardian is responsible for the transportation of the child to and from that school. </a:t>
            </a:r>
          </a:p>
          <a:p>
            <a:endParaRPr lang="en-US" dirty="0"/>
          </a:p>
          <a:p>
            <a:pPr marL="174708" indent="-174708">
              <a:buFont typeface="Arial" panose="020B0604020202020204" pitchFamily="34" charset="0"/>
              <a:buChar char="•"/>
            </a:pPr>
            <a:r>
              <a:rPr lang="en-US" dirty="0"/>
              <a:t>These special academic programs include magnet schools, advanced studies programs, Advanced Placement, dual enrollment, advanced International Certificate of Education, or AICE, and International Baccalaureate, or IB. </a:t>
            </a:r>
          </a:p>
          <a:p>
            <a:endParaRPr lang="en-US" dirty="0"/>
          </a:p>
        </p:txBody>
      </p:sp>
      <p:sp>
        <p:nvSpPr>
          <p:cNvPr id="4" name="Slide Number Placeholder 3"/>
          <p:cNvSpPr>
            <a:spLocks noGrp="1"/>
          </p:cNvSpPr>
          <p:nvPr>
            <p:ph type="sldNum" sz="quarter" idx="5"/>
          </p:nvPr>
        </p:nvSpPr>
        <p:spPr/>
        <p:txBody>
          <a:bodyPr/>
          <a:lstStyle/>
          <a:p>
            <a:fld id="{37523636-90F0-4BE4-B45E-246A8956008F}" type="slidenum">
              <a:rPr lang="en-US" smtClean="0"/>
              <a:t>25</a:t>
            </a:fld>
            <a:endParaRPr lang="en-US"/>
          </a:p>
        </p:txBody>
      </p:sp>
    </p:spTree>
    <p:extLst>
      <p:ext uri="{BB962C8B-B14F-4D97-AF65-F5344CB8AC3E}">
        <p14:creationId xmlns:p14="http://schemas.microsoft.com/office/powerpoint/2010/main" val="3255591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 student is considered a resident of the school district for needs of enrollment when the order is delivered to the school district and shall be given preferential treatment in the controlled open enrollment process of the LEA pursuant to s. 1002.31. </a:t>
            </a:r>
          </a:p>
          <a:p>
            <a:pPr defTabSz="931774">
              <a:defRPr/>
            </a:pPr>
            <a:endParaRPr lang="en-US" dirty="0"/>
          </a:p>
          <a:p>
            <a:pPr marL="174708" indent="-174708" defTabSz="931774">
              <a:buFont typeface="Arial" panose="020B0604020202020204" pitchFamily="34" charset="0"/>
              <a:buChar char="•"/>
              <a:defRPr/>
            </a:pPr>
            <a:r>
              <a:rPr lang="en-US" dirty="0"/>
              <a:t>A military student who transfers in after the open enrollment period has ended, may enroll in any school in the state</a:t>
            </a:r>
          </a:p>
        </p:txBody>
      </p:sp>
      <p:sp>
        <p:nvSpPr>
          <p:cNvPr id="4" name="Slide Number Placeholder 3"/>
          <p:cNvSpPr>
            <a:spLocks noGrp="1"/>
          </p:cNvSpPr>
          <p:nvPr>
            <p:ph type="sldNum" sz="quarter" idx="5"/>
          </p:nvPr>
        </p:nvSpPr>
        <p:spPr/>
        <p:txBody>
          <a:bodyPr/>
          <a:lstStyle/>
          <a:p>
            <a:fld id="{37523636-90F0-4BE4-B45E-246A8956008F}" type="slidenum">
              <a:rPr lang="en-US" smtClean="0"/>
              <a:t>26</a:t>
            </a:fld>
            <a:endParaRPr lang="en-US"/>
          </a:p>
        </p:txBody>
      </p:sp>
    </p:spTree>
    <p:extLst>
      <p:ext uri="{BB962C8B-B14F-4D97-AF65-F5344CB8AC3E}">
        <p14:creationId xmlns:p14="http://schemas.microsoft.com/office/powerpoint/2010/main" val="2235462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230F-5925-F62B-0B5F-B3CD81D8BFD6}"/>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B7B3D8E1-E85E-7CA4-A6D0-19BC2ECF46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4B4393E-9A45-7F28-A5BB-EF095F235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 name="Slide Number Placeholder 1">
            <a:extLst>
              <a:ext uri="{FF2B5EF4-FFF2-40B4-BE49-F238E27FC236}">
                <a16:creationId xmlns:a16="http://schemas.microsoft.com/office/drawing/2014/main" id="{03471BE9-F7CC-72DC-C3FC-BBAB23A9C3AE}"/>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27</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383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pPr>
            <a:r>
              <a:rPr lang="en-US" dirty="0"/>
              <a:t>(Share the discussion on the slide)</a:t>
            </a:r>
          </a:p>
          <a:p>
            <a:pPr marL="174708" indent="-174708">
              <a:buFont typeface="Arial" panose="020B0604020202020204" pitchFamily="34" charset="0"/>
              <a:buChar char="•"/>
            </a:pPr>
            <a:r>
              <a:rPr lang="en-US" dirty="0"/>
              <a:t>Now, take 2-3 minutes and brainstorm three actions your district or school can take immediately to remove these barriers with a shoulder partner, in your breakout room or at your table.</a:t>
            </a:r>
          </a:p>
          <a:p>
            <a:endParaRPr lang="en-US" dirty="0"/>
          </a:p>
          <a:p>
            <a:r>
              <a:rPr lang="en-US" dirty="0"/>
              <a:t>(Pause to provide time for discussion – then, call on one or two leaders to share reflections).</a:t>
            </a:r>
          </a:p>
          <a:p>
            <a:endParaRPr lang="en-US" dirty="0"/>
          </a:p>
        </p:txBody>
      </p:sp>
      <p:sp>
        <p:nvSpPr>
          <p:cNvPr id="4" name="Slide Number Placeholder 3"/>
          <p:cNvSpPr>
            <a:spLocks noGrp="1"/>
          </p:cNvSpPr>
          <p:nvPr>
            <p:ph type="sldNum" sz="quarter" idx="5"/>
          </p:nvPr>
        </p:nvSpPr>
        <p:spPr/>
        <p:txBody>
          <a:bodyPr/>
          <a:lstStyle/>
          <a:p>
            <a:pPr defTabSz="931774">
              <a:defRPr/>
            </a:pPr>
            <a:fld id="{25D2FDE6-D0FE-4E81-BE47-EE7F60F9AF7D}" type="slidenum">
              <a:rPr lang="en-US">
                <a:solidFill>
                  <a:prstClr val="black"/>
                </a:solidFill>
                <a:latin typeface="Calibri"/>
              </a:rPr>
              <a:pPr defTabSz="931774">
                <a:defRPr/>
              </a:pPr>
              <a:t>28</a:t>
            </a:fld>
            <a:endParaRPr lang="en-US">
              <a:solidFill>
                <a:prstClr val="black"/>
              </a:solidFill>
              <a:latin typeface="Calibri"/>
            </a:endParaRPr>
          </a:p>
        </p:txBody>
      </p:sp>
    </p:spTree>
    <p:extLst>
      <p:ext uri="{BB962C8B-B14F-4D97-AF65-F5344CB8AC3E}">
        <p14:creationId xmlns:p14="http://schemas.microsoft.com/office/powerpoint/2010/main" val="3260084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ECDB-A1FB-B3A2-62F8-3BD35049C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DBC68-C581-97EA-2294-A0552EC34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C9DD6-EFB3-8EB3-7E61-472DDE5763C4}"/>
              </a:ext>
            </a:extLst>
          </p:cNvPr>
          <p:cNvSpPr>
            <a:spLocks noGrp="1"/>
          </p:cNvSpPr>
          <p:nvPr>
            <p:ph type="body" idx="1"/>
          </p:nvPr>
        </p:nvSpPr>
        <p:spPr/>
        <p:txBody>
          <a:bodyPr/>
          <a:lstStyle/>
          <a:p>
            <a:r>
              <a:rPr lang="en-US" sz="1100" dirty="0">
                <a:latin typeface="Calibri" panose="020F0502020204030204" pitchFamily="34" charset="0"/>
                <a:ea typeface="Calibri" panose="020F0502020204030204" pitchFamily="34" charset="0"/>
                <a:cs typeface="Calibri" panose="020F0502020204030204" pitchFamily="34" charset="0"/>
              </a:rPr>
              <a:t>Speaker Notes:</a:t>
            </a:r>
          </a:p>
          <a:p>
            <a:pPr marL="174708" indent="-174708">
              <a:buFont typeface="Arial" panose="020B0604020202020204" pitchFamily="34" charset="0"/>
              <a:buChar char="•"/>
            </a:pPr>
            <a:r>
              <a:rPr lang="en-US" sz="1100" dirty="0">
                <a:latin typeface="Calibri" panose="020F0502020204030204" pitchFamily="34" charset="0"/>
                <a:ea typeface="Calibri" panose="020F0502020204030204" pitchFamily="34" charset="0"/>
                <a:cs typeface="Calibri" panose="020F0502020204030204" pitchFamily="34" charset="0"/>
              </a:rPr>
              <a:t>(Share the discussion on the slide)</a:t>
            </a:r>
          </a:p>
          <a:p>
            <a:pPr marL="174708" indent="-174708">
              <a:buFont typeface="Arial" panose="020B0604020202020204" pitchFamily="34" charset="0"/>
              <a:buChar char="•"/>
            </a:pPr>
            <a:r>
              <a:rPr lang="en-US" sz="1100" dirty="0">
                <a:latin typeface="Calibri" panose="020F0502020204030204" pitchFamily="34" charset="0"/>
                <a:ea typeface="Calibri" panose="020F0502020204030204" pitchFamily="34" charset="0"/>
                <a:cs typeface="Calibri" panose="020F0502020204030204" pitchFamily="34" charset="0"/>
              </a:rPr>
              <a:t>Now, take 2–3 minutes to discuss with a shoulder partner, in your breakout room, or at your table what actions your school or district would take in this situation.</a:t>
            </a: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dirty="0">
                <a:latin typeface="Calibri" panose="020F0502020204030204" pitchFamily="34" charset="0"/>
                <a:ea typeface="Calibri" panose="020F0502020204030204" pitchFamily="34" charset="0"/>
                <a:cs typeface="Calibri" panose="020F0502020204030204" pitchFamily="34" charset="0"/>
              </a:rPr>
              <a:t>(Pause to provide time for discussion – then, call on one or two leaders to share reflections).</a:t>
            </a: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Thank you for sharing your discussion. Pursuant to s. 1000.36, F.S., Article IV provides the following guidance for this scenario:</a:t>
            </a:r>
          </a:p>
          <a:p>
            <a:pPr marL="171450" indent="-171450">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Article IV(a): Permits the immediate enrollment of military-connected students even when official records, such as transcripts, immunization records, or proof of residency, are unavailable due to a military transfer.</a:t>
            </a:r>
          </a:p>
          <a:p>
            <a:pPr marL="171450" indent="-171450">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Article IV(b): Requires the sending school to provide official records as quickly as possible and allows the receiving school to rely on unofficial or parent-provided records for placement decisions.</a:t>
            </a:r>
          </a:p>
          <a:p>
            <a:pPr marL="171450" indent="-171450">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Article IV(c): Requires the receiving school to initially place the student in courses and programs consistent with their prior educational placement, including honors, advanced, or gifted courses, when space is available.</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The key take away from this scenario is schools must remove enrollment barriers and ensure continuity of instruction and services for military-connected students.</a:t>
            </a:r>
          </a:p>
          <a:p>
            <a:endParaRPr lang="en-US" dirty="0"/>
          </a:p>
        </p:txBody>
      </p:sp>
      <p:sp>
        <p:nvSpPr>
          <p:cNvPr id="4" name="Slide Number Placeholder 3">
            <a:extLst>
              <a:ext uri="{FF2B5EF4-FFF2-40B4-BE49-F238E27FC236}">
                <a16:creationId xmlns:a16="http://schemas.microsoft.com/office/drawing/2014/main" id="{51A40670-C64F-124F-3AD1-7B2914B2447D}"/>
              </a:ext>
            </a:extLst>
          </p:cNvPr>
          <p:cNvSpPr>
            <a:spLocks noGrp="1"/>
          </p:cNvSpPr>
          <p:nvPr>
            <p:ph type="sldNum" sz="quarter" idx="5"/>
          </p:nvPr>
        </p:nvSpPr>
        <p:spPr/>
        <p:txBody>
          <a:bodyPr/>
          <a:lstStyle/>
          <a:p>
            <a:pPr defTabSz="931774">
              <a:defRPr/>
            </a:pPr>
            <a:fld id="{25D2FDE6-D0FE-4E81-BE47-EE7F60F9AF7D}" type="slidenum">
              <a:rPr lang="en-US">
                <a:solidFill>
                  <a:prstClr val="black"/>
                </a:solidFill>
                <a:latin typeface="Calibri"/>
              </a:rPr>
              <a:pPr defTabSz="931774">
                <a:defRPr/>
              </a:pPr>
              <a:t>29</a:t>
            </a:fld>
            <a:endParaRPr lang="en-US">
              <a:solidFill>
                <a:prstClr val="black"/>
              </a:solidFill>
              <a:latin typeface="Calibri"/>
            </a:endParaRPr>
          </a:p>
        </p:txBody>
      </p:sp>
    </p:spTree>
    <p:extLst>
      <p:ext uri="{BB962C8B-B14F-4D97-AF65-F5344CB8AC3E}">
        <p14:creationId xmlns:p14="http://schemas.microsoft.com/office/powerpoint/2010/main" val="385393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CCD90-C949-A3F7-2D81-171B4BAFF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F730B-4FF6-3387-BD67-46A71DA962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AC47E-7E65-71E7-9D7C-9BAA534D55A2}"/>
              </a:ext>
            </a:extLst>
          </p:cNvPr>
          <p:cNvSpPr>
            <a:spLocks noGrp="1"/>
          </p:cNvSpPr>
          <p:nvPr>
            <p:ph type="body" idx="1"/>
          </p:nvPr>
        </p:nvSpPr>
        <p:spPr/>
        <p:txBody>
          <a:bodyPr/>
          <a:lstStyle/>
          <a:p>
            <a:r>
              <a:rPr lang="en-US" sz="1100" b="0" i="0" dirty="0">
                <a:latin typeface="Calibri" panose="020F0502020204030204" pitchFamily="34" charset="0"/>
                <a:ea typeface="Calibri" panose="020F0502020204030204" pitchFamily="34" charset="0"/>
                <a:cs typeface="Calibri" panose="020F0502020204030204" pitchFamily="34" charset="0"/>
              </a:rPr>
              <a:t>Speaker Notes: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pPr marL="174708" indent="-174708">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(Share the discussion on the slide)</a:t>
            </a:r>
          </a:p>
          <a:p>
            <a:pPr marL="174708" indent="-174708">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Now, take 2-3 minutes and brainstorm three actions your district or school can take to ensure appropriate services and compliance with a shoulder partner, in your breakout room or at your table</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(Pause to provide time for discussion – then, call on one or two leaders to share reflections).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atin typeface="Calibri" panose="020F0502020204030204" pitchFamily="34" charset="0"/>
                <a:ea typeface="Calibri" panose="020F0502020204030204" pitchFamily="34" charset="0"/>
                <a:cs typeface="Calibri" panose="020F0502020204030204" pitchFamily="34" charset="0"/>
              </a:rPr>
              <a:t>Thank you for sharing your discussion. Pursuant to s. 1000.36, F.S., Article V provides the following guidance for this scenario:</a:t>
            </a:r>
          </a:p>
          <a:p>
            <a:r>
              <a:rPr lang="en-US" sz="1100" b="0" i="0" dirty="0">
                <a:latin typeface="Calibri" panose="020F0502020204030204" pitchFamily="34" charset="0"/>
                <a:ea typeface="Calibri" panose="020F0502020204030204" pitchFamily="34" charset="0"/>
                <a:cs typeface="Calibri" panose="020F0502020204030204" pitchFamily="34" charset="0"/>
              </a:rPr>
              <a:t>Article V(d): Requires receiving schools to initially provide services comparable to those in the student’s existing IEP upon enrollment, until the receiving school adopts the IEP or develops a new one.</a:t>
            </a:r>
          </a:p>
          <a:p>
            <a:r>
              <a:rPr lang="en-US" sz="1100" b="0" i="0" dirty="0">
                <a:latin typeface="Calibri" panose="020F0502020204030204" pitchFamily="34" charset="0"/>
                <a:ea typeface="Calibri" panose="020F0502020204030204" pitchFamily="34" charset="0"/>
                <a:cs typeface="Calibri" panose="020F0502020204030204" pitchFamily="34" charset="0"/>
              </a:rPr>
              <a:t>Article V(e): Encourages timely collaboration between the receiving and sending schools to obtain records and ensure continuity of services.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The key takeaway from this scenario is military-connected students with disabilities must receive comparable special education services immediately, without delay, to ensure uninterrupted support during transitions.</a:t>
            </a:r>
          </a:p>
        </p:txBody>
      </p:sp>
      <p:sp>
        <p:nvSpPr>
          <p:cNvPr id="4" name="Slide Number Placeholder 3">
            <a:extLst>
              <a:ext uri="{FF2B5EF4-FFF2-40B4-BE49-F238E27FC236}">
                <a16:creationId xmlns:a16="http://schemas.microsoft.com/office/drawing/2014/main" id="{494903CD-7B1C-1939-D2EF-B13E96E337AB}"/>
              </a:ext>
            </a:extLst>
          </p:cNvPr>
          <p:cNvSpPr>
            <a:spLocks noGrp="1"/>
          </p:cNvSpPr>
          <p:nvPr>
            <p:ph type="sldNum" sz="quarter" idx="5"/>
          </p:nvPr>
        </p:nvSpPr>
        <p:spPr/>
        <p:txBody>
          <a:bodyPr/>
          <a:lstStyle/>
          <a:p>
            <a:pPr defTabSz="931774">
              <a:defRPr/>
            </a:pPr>
            <a:fld id="{25D2FDE6-D0FE-4E81-BE47-EE7F60F9AF7D}" type="slidenum">
              <a:rPr lang="en-US">
                <a:solidFill>
                  <a:prstClr val="black"/>
                </a:solidFill>
                <a:latin typeface="Calibri"/>
              </a:rPr>
              <a:pPr defTabSz="931774">
                <a:defRPr/>
              </a:pPr>
              <a:t>30</a:t>
            </a:fld>
            <a:endParaRPr lang="en-US">
              <a:solidFill>
                <a:prstClr val="black"/>
              </a:solidFill>
              <a:latin typeface="Calibri"/>
            </a:endParaRPr>
          </a:p>
        </p:txBody>
      </p:sp>
    </p:spTree>
    <p:extLst>
      <p:ext uri="{BB962C8B-B14F-4D97-AF65-F5344CB8AC3E}">
        <p14:creationId xmlns:p14="http://schemas.microsoft.com/office/powerpoint/2010/main" val="1450583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84633-4F5B-2F12-F4F2-7A658C9E7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E9947-1080-CEAA-B665-49603772B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44CAD-3175-1AF4-F692-5826FCC758AC}"/>
              </a:ext>
            </a:extLst>
          </p:cNvPr>
          <p:cNvSpPr>
            <a:spLocks noGrp="1"/>
          </p:cNvSpPr>
          <p:nvPr>
            <p:ph type="body" idx="1"/>
          </p:nvPr>
        </p:nvSpPr>
        <p:spPr/>
        <p:txBody>
          <a:bodyPr/>
          <a:lstStyle/>
          <a:p>
            <a:r>
              <a:rPr lang="en-US" sz="1100" b="0" i="0" dirty="0">
                <a:latin typeface="Calibri" panose="020F0502020204030204" pitchFamily="34" charset="0"/>
                <a:ea typeface="Calibri" panose="020F0502020204030204" pitchFamily="34" charset="0"/>
                <a:cs typeface="Calibri" panose="020F0502020204030204" pitchFamily="34" charset="0"/>
              </a:rPr>
              <a:t>Speaker Notes: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pPr marL="174708" indent="-174708">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(Share the discussion on the slide)</a:t>
            </a:r>
          </a:p>
          <a:p>
            <a:pPr marL="174708" indent="-174708">
              <a:buFont typeface="Arial" panose="020B0604020202020204" pitchFamily="34" charset="0"/>
              <a:buChar char="•"/>
            </a:pPr>
            <a:r>
              <a:rPr lang="en-US" sz="1100" b="0" i="0" dirty="0">
                <a:latin typeface="Calibri" panose="020F0502020204030204" pitchFamily="34" charset="0"/>
                <a:ea typeface="Calibri" panose="020F0502020204030204" pitchFamily="34" charset="0"/>
                <a:cs typeface="Calibri" panose="020F0502020204030204" pitchFamily="34" charset="0"/>
              </a:rPr>
              <a:t>Now, take 2-3 minutes and brainstorm three actions your district or school can take to support on-time graduation and continued participation in senior </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activities</a:t>
            </a:r>
            <a:r>
              <a:rPr lang="en-US" sz="1100" b="0" i="0" dirty="0">
                <a:latin typeface="Calibri" panose="020F0502020204030204" pitchFamily="34" charset="0"/>
                <a:ea typeface="Calibri" panose="020F0502020204030204" pitchFamily="34" charset="0"/>
                <a:cs typeface="Calibri" panose="020F0502020204030204" pitchFamily="34" charset="0"/>
              </a:rPr>
              <a:t> with a shoulder partner, in your breakout room or at your table</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(Pause to provide time for discussion – then, call on one or two leaders to share reflections).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atin typeface="Calibri" panose="020F0502020204030204" pitchFamily="34" charset="0"/>
                <a:ea typeface="Calibri" panose="020F0502020204030204" pitchFamily="34" charset="0"/>
                <a:cs typeface="Calibri" panose="020F0502020204030204" pitchFamily="34" charset="0"/>
              </a:rPr>
              <a:t>Thank you for sharing your discussion. Pursuant to s. 1000.36, F.S., Article V provides the following guidance for this scenario:</a:t>
            </a:r>
          </a:p>
          <a:p>
            <a:pPr marL="171450" indent="-171450">
              <a:buFont typeface="Arial" panose="020B0604020202020204" pitchFamily="34" charset="0"/>
              <a:buChar char="•"/>
            </a:pPr>
            <a:r>
              <a:rPr lang="en-US" sz="1100" b="0" dirty="0">
                <a:latin typeface="Calibri" panose="020F0502020204030204" pitchFamily="34" charset="0"/>
                <a:ea typeface="Calibri" panose="020F0502020204030204" pitchFamily="34" charset="0"/>
                <a:cs typeface="Calibri" panose="020F0502020204030204" pitchFamily="34" charset="0"/>
              </a:rPr>
              <a:t>Article V(a): Schools must make reasonable efforts to allow students to graduate on time, using the sending state’s graduation requirements when appropriate.</a:t>
            </a:r>
          </a:p>
          <a:p>
            <a:pPr marL="171450" indent="-171450">
              <a:buFont typeface="Arial" panose="020B0604020202020204" pitchFamily="34" charset="0"/>
              <a:buChar char="•"/>
            </a:pPr>
            <a:r>
              <a:rPr lang="en-US" sz="1100" b="0" dirty="0">
                <a:latin typeface="Calibri" panose="020F0502020204030204" pitchFamily="34" charset="0"/>
                <a:ea typeface="Calibri" panose="020F0502020204030204" pitchFamily="34" charset="0"/>
                <a:cs typeface="Calibri" panose="020F0502020204030204" pitchFamily="34" charset="0"/>
              </a:rPr>
              <a:t>Article V(b): Coursework completed in the sending state should be credited toward graduation requirements whenever feasible.</a:t>
            </a:r>
          </a:p>
          <a:p>
            <a:pPr marL="171450" indent="-171450">
              <a:buFont typeface="Arial" panose="020B0604020202020204" pitchFamily="34" charset="0"/>
              <a:buChar char="•"/>
            </a:pPr>
            <a:r>
              <a:rPr lang="en-US" sz="1100" b="0" dirty="0">
                <a:latin typeface="Calibri" panose="020F0502020204030204" pitchFamily="34" charset="0"/>
                <a:ea typeface="Calibri" panose="020F0502020204030204" pitchFamily="34" charset="0"/>
                <a:cs typeface="Calibri" panose="020F0502020204030204" pitchFamily="34" charset="0"/>
              </a:rPr>
              <a:t>Article V(c): Students must be allowed to participate in extracurricular and senior-year activities even if they arrive after standard deadlines.</a:t>
            </a:r>
          </a:p>
          <a:p>
            <a:endParaRPr lang="en-US" sz="1100" b="0" i="0" dirty="0">
              <a:latin typeface="Calibri" panose="020F0502020204030204" pitchFamily="34" charset="0"/>
              <a:ea typeface="Calibri" panose="020F0502020204030204" pitchFamily="34" charset="0"/>
              <a:cs typeface="Calibri" panose="020F0502020204030204" pitchFamily="34" charset="0"/>
            </a:endParaRPr>
          </a:p>
          <a:p>
            <a:r>
              <a:rPr lang="en-US" sz="1100" b="0" i="0" dirty="0">
                <a:latin typeface="Calibri" panose="020F0502020204030204" pitchFamily="34" charset="0"/>
                <a:ea typeface="Calibri" panose="020F0502020204030204" pitchFamily="34" charset="0"/>
                <a:cs typeface="Calibri" panose="020F0502020204030204" pitchFamily="34" charset="0"/>
              </a:rPr>
              <a:t>The key takeaway from this scenario is s</a:t>
            </a:r>
            <a:r>
              <a:rPr lang="en-US" sz="1100" dirty="0">
                <a:latin typeface="Calibri" panose="020F0502020204030204" pitchFamily="34" charset="0"/>
                <a:ea typeface="Calibri" panose="020F0502020204030204" pitchFamily="34" charset="0"/>
                <a:cs typeface="Calibri" panose="020F0502020204030204" pitchFamily="34" charset="0"/>
              </a:rPr>
              <a:t>chools should prioritize on-time graduation and ensure military-connected students can participate in school activities, exercising flexibility in course credit and eligibility for extracurricular programs.</a:t>
            </a:r>
            <a:endParaRPr lang="en-US" sz="1100" b="0" i="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6196F2A-2B9C-9D26-5D65-2AD98BD7AC56}"/>
              </a:ext>
            </a:extLst>
          </p:cNvPr>
          <p:cNvSpPr>
            <a:spLocks noGrp="1"/>
          </p:cNvSpPr>
          <p:nvPr>
            <p:ph type="sldNum" sz="quarter" idx="5"/>
          </p:nvPr>
        </p:nvSpPr>
        <p:spPr/>
        <p:txBody>
          <a:bodyPr/>
          <a:lstStyle/>
          <a:p>
            <a:pPr defTabSz="931774">
              <a:defRPr/>
            </a:pPr>
            <a:fld id="{25D2FDE6-D0FE-4E81-BE47-EE7F60F9AF7D}" type="slidenum">
              <a:rPr lang="en-US">
                <a:solidFill>
                  <a:prstClr val="black"/>
                </a:solidFill>
                <a:latin typeface="Calibri"/>
              </a:rPr>
              <a:pPr defTabSz="931774">
                <a:defRPr/>
              </a:pPr>
              <a:t>31</a:t>
            </a:fld>
            <a:endParaRPr lang="en-US">
              <a:solidFill>
                <a:prstClr val="black"/>
              </a:solidFill>
              <a:latin typeface="Calibri"/>
            </a:endParaRPr>
          </a:p>
        </p:txBody>
      </p:sp>
    </p:spTree>
    <p:extLst>
      <p:ext uri="{BB962C8B-B14F-4D97-AF65-F5344CB8AC3E}">
        <p14:creationId xmlns:p14="http://schemas.microsoft.com/office/powerpoint/2010/main" val="3416611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21F9A-E56F-8C23-C618-134E41E923DB}"/>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7459C2D3-85E9-A7E6-C977-E993A7AC94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43CD5737-4538-326F-C79F-6A2B161882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 name="Slide Number Placeholder 1">
            <a:extLst>
              <a:ext uri="{FF2B5EF4-FFF2-40B4-BE49-F238E27FC236}">
                <a16:creationId xmlns:a16="http://schemas.microsoft.com/office/drawing/2014/main" id="{AF167178-7B82-83D3-8053-7C446219B04A}"/>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32</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3149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29F97-4B73-C0A1-478C-65D3352D89EA}"/>
            </a:ext>
          </a:extLst>
        </p:cNvPr>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010B0396-7BEC-9B95-7BB6-3C56D6F6C258}"/>
              </a:ext>
            </a:extLst>
          </p:cNvPr>
          <p:cNvSpPr>
            <a:spLocks noGrp="1" noRot="1" noChangeAspect="1" noChangeArrowheads="1" noTextEdit="1"/>
          </p:cNvSpPr>
          <p:nvPr>
            <p:ph type="sldImg"/>
          </p:nvPr>
        </p:nvSpPr>
        <p:spPr bwMode="auto">
          <a:xfrm>
            <a:off x="1130300" y="474663"/>
            <a:ext cx="4903788" cy="36766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C972C618-C865-9F23-586C-7EBCF37D0806}"/>
              </a:ext>
            </a:extLst>
          </p:cNvPr>
          <p:cNvSpPr>
            <a:spLocks noGrp="1"/>
          </p:cNvSpPr>
          <p:nvPr>
            <p:ph type="body" idx="1"/>
          </p:nvPr>
        </p:nvSpPr>
        <p:spPr/>
        <p:txBody>
          <a:bodyPr/>
          <a:lstStyle/>
          <a:p>
            <a:r>
              <a:rPr lang="en-US" dirty="0"/>
              <a:t>Speaker Notes:</a:t>
            </a:r>
          </a:p>
          <a:p>
            <a:endParaRPr lang="en-US" dirty="0"/>
          </a:p>
          <a:p>
            <a:pPr marL="174708" indent="-174708">
              <a:buFont typeface="Arial" panose="020B0604020202020204" pitchFamily="34" charset="0"/>
              <a:buChar char="•"/>
              <a:defRPr/>
            </a:pPr>
            <a:r>
              <a:rPr lang="en-US" dirty="0"/>
              <a:t>This page provides links to key resources and training that support military-connected students, including celebration toolkits, family assistance services, state guidance, and MIC3 Compact training.</a:t>
            </a:r>
          </a:p>
          <a:p>
            <a:pPr>
              <a:defRPr/>
            </a:pPr>
            <a:endParaRPr lang="en-US" dirty="0"/>
          </a:p>
        </p:txBody>
      </p:sp>
      <p:sp>
        <p:nvSpPr>
          <p:cNvPr id="108548" name="Slide Number Placeholder 3">
            <a:extLst>
              <a:ext uri="{FF2B5EF4-FFF2-40B4-BE49-F238E27FC236}">
                <a16:creationId xmlns:a16="http://schemas.microsoft.com/office/drawing/2014/main" id="{3AFAD34C-0F56-B54E-05AB-EAFE35A4BFE4}"/>
              </a:ext>
            </a:extLst>
          </p:cNvPr>
          <p:cNvSpPr>
            <a:spLocks noGrp="1" noChangeArrowheads="1"/>
          </p:cNvSpPr>
          <p:nvPr>
            <p:ph type="sldNum" sz="quarter" idx="5"/>
          </p:nvPr>
        </p:nvSpPr>
        <p:spPr bwMode="auto">
          <a:xfrm>
            <a:off x="4058568" y="8976837"/>
            <a:ext cx="3105997" cy="4745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5449" indent="-289562">
              <a:defRPr>
                <a:solidFill>
                  <a:schemeClr val="tx1"/>
                </a:solidFill>
                <a:latin typeface="Calibri" panose="020F0502020204030204" pitchFamily="34" charset="0"/>
                <a:cs typeface="Arial" panose="020B0604020202020204" pitchFamily="34" charset="0"/>
              </a:defRPr>
            </a:lvl2pPr>
            <a:lvl3pPr marL="1163100" indent="-231326">
              <a:defRPr>
                <a:solidFill>
                  <a:schemeClr val="tx1"/>
                </a:solidFill>
                <a:latin typeface="Calibri" panose="020F0502020204030204" pitchFamily="34" charset="0"/>
                <a:cs typeface="Arial" panose="020B0604020202020204" pitchFamily="34" charset="0"/>
              </a:defRPr>
            </a:lvl3pPr>
            <a:lvl4pPr marL="1628987" indent="-231326">
              <a:defRPr>
                <a:solidFill>
                  <a:schemeClr val="tx1"/>
                </a:solidFill>
                <a:latin typeface="Calibri" panose="020F0502020204030204" pitchFamily="34" charset="0"/>
                <a:cs typeface="Arial" panose="020B0604020202020204" pitchFamily="34" charset="0"/>
              </a:defRPr>
            </a:lvl4pPr>
            <a:lvl5pPr marL="2094873" indent="-231326">
              <a:defRPr>
                <a:solidFill>
                  <a:schemeClr val="tx1"/>
                </a:solidFill>
                <a:latin typeface="Calibri" panose="020F0502020204030204" pitchFamily="34" charset="0"/>
                <a:cs typeface="Arial" panose="020B0604020202020204" pitchFamily="34" charset="0"/>
              </a:defRPr>
            </a:lvl5pPr>
            <a:lvl6pPr marL="2560760"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26647"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92534"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58421" indent="-231326"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D42C8B3-A367-4030-BA53-755B4C2E1865}" type="slidenum">
              <a:rPr lang="en-US" altLang="en-US" smtClean="0"/>
              <a:pPr/>
              <a:t>33</a:t>
            </a:fld>
            <a:endParaRPr lang="en-US" altLang="en-US" dirty="0"/>
          </a:p>
        </p:txBody>
      </p:sp>
      <p:sp>
        <p:nvSpPr>
          <p:cNvPr id="4" name="Footer Placeholder 3">
            <a:extLst>
              <a:ext uri="{FF2B5EF4-FFF2-40B4-BE49-F238E27FC236}">
                <a16:creationId xmlns:a16="http://schemas.microsoft.com/office/drawing/2014/main" id="{A87C8152-8432-5065-00B7-CADF4836380A}"/>
              </a:ext>
            </a:extLst>
          </p:cNvPr>
          <p:cNvSpPr>
            <a:spLocks noGrp="1"/>
          </p:cNvSpPr>
          <p:nvPr>
            <p:ph type="ftr" sz="quarter" idx="4"/>
          </p:nvPr>
        </p:nvSpPr>
        <p:spPr/>
        <p:txBody>
          <a:bodyPr/>
          <a:lstStyle/>
          <a:p>
            <a:pPr>
              <a:defRPr/>
            </a:pPr>
            <a:endParaRPr lang="en-US" altLang="en-US" dirty="0"/>
          </a:p>
        </p:txBody>
      </p:sp>
    </p:spTree>
    <p:extLst>
      <p:ext uri="{BB962C8B-B14F-4D97-AF65-F5344CB8AC3E}">
        <p14:creationId xmlns:p14="http://schemas.microsoft.com/office/powerpoint/2010/main" val="15649838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69852-ADEE-4D32-08D7-C9D35693D094}"/>
            </a:ext>
          </a:extLst>
        </p:cNvPr>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A380F0BB-1C81-AE7E-4EB0-67455EA847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D70E418-5197-26AE-02E2-829D71ACDA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Speaker Notes</a:t>
            </a:r>
          </a:p>
          <a:p>
            <a:endParaRPr lang="en-US" altLang="en-US" dirty="0"/>
          </a:p>
          <a:p>
            <a:pPr marL="174708" indent="-174708">
              <a:buFont typeface="Arial" panose="020B0604020202020204" pitchFamily="34" charset="0"/>
              <a:buChar char="•"/>
            </a:pPr>
            <a:r>
              <a:rPr lang="en-US" dirty="0"/>
              <a:t>Thank you for your dedication and commitment to supporting military-connected students. Your role in helping these children transition smoothly into Florida’s education system is vital to their academic success and overall well-being. </a:t>
            </a:r>
          </a:p>
          <a:p>
            <a:pPr marL="174708" indent="-174708">
              <a:buFont typeface="Arial" panose="020B0604020202020204" pitchFamily="34" charset="0"/>
              <a:buChar char="•"/>
            </a:pPr>
            <a:r>
              <a:rPr lang="en-US" dirty="0"/>
              <a:t>By applying the information shared today, you are making a meaningful difference in the lives of military families. </a:t>
            </a:r>
          </a:p>
          <a:p>
            <a:pPr marL="174708" indent="-174708">
              <a:buFont typeface="Arial" panose="020B0604020202020204" pitchFamily="34" charset="0"/>
              <a:buChar char="•"/>
            </a:pPr>
            <a:r>
              <a:rPr lang="en-US" dirty="0"/>
              <a:t>We appreciate your time and your ongoing partnership in ensuring that every student feels welcomed and supported, as he or she continues to build resiliency.</a:t>
            </a:r>
            <a:endParaRPr lang="en-US" altLang="en-US" dirty="0"/>
          </a:p>
        </p:txBody>
      </p:sp>
      <p:sp>
        <p:nvSpPr>
          <p:cNvPr id="2" name="Slide Number Placeholder 1">
            <a:extLst>
              <a:ext uri="{FF2B5EF4-FFF2-40B4-BE49-F238E27FC236}">
                <a16:creationId xmlns:a16="http://schemas.microsoft.com/office/drawing/2014/main" id="{04B405ED-C526-0682-D8BC-15D1BDA7E5D6}"/>
              </a:ext>
            </a:extLst>
          </p:cNvPr>
          <p:cNvSpPr>
            <a:spLocks noGrp="1"/>
          </p:cNvSpPr>
          <p:nvPr>
            <p:ph type="sldNum" sz="quarter" idx="5"/>
          </p:nvPr>
        </p:nvSpPr>
        <p:spPr/>
        <p:txBody>
          <a:bodyPr/>
          <a:lstStyle/>
          <a:p>
            <a:pPr defTabSz="898136" fontAlgn="base">
              <a:spcBef>
                <a:spcPct val="0"/>
              </a:spcBef>
              <a:spcAft>
                <a:spcPct val="0"/>
              </a:spcAft>
              <a:defRPr/>
            </a:pPr>
            <a:fld id="{B73769BF-6683-BF41-8CF9-9ABA38C13063}" type="slidenum">
              <a:rPr lang="en-US" altLang="en-US">
                <a:solidFill>
                  <a:prstClr val="black"/>
                </a:solidFill>
                <a:latin typeface="Calibri" panose="020F0502020204030204" pitchFamily="34" charset="0"/>
                <a:cs typeface="Arial" panose="020B0604020202020204" pitchFamily="34" charset="0"/>
              </a:rPr>
              <a:pPr defTabSz="898136" fontAlgn="base">
                <a:spcBef>
                  <a:spcPct val="0"/>
                </a:spcBef>
                <a:spcAft>
                  <a:spcPct val="0"/>
                </a:spcAft>
                <a:defRPr/>
              </a:pPr>
              <a:t>34</a:t>
            </a:fld>
            <a:endParaRPr lang="en-US" altLang="en-US">
              <a:solidFill>
                <a:prstClr val="black"/>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4470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CFF36EC-26E4-4260-C99C-6036B7878F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890AE2A5-FE93-8580-FA83-83397141B2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9940" name="Slide Number Placeholder 3">
            <a:extLst>
              <a:ext uri="{FF2B5EF4-FFF2-40B4-BE49-F238E27FC236}">
                <a16:creationId xmlns:a16="http://schemas.microsoft.com/office/drawing/2014/main" id="{BE8D9A3A-15DA-2063-2B37-9E6F4B4262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814736" indent="-313230">
              <a:defRPr>
                <a:solidFill>
                  <a:schemeClr val="tx1"/>
                </a:solidFill>
                <a:latin typeface="Calibri" panose="020F0502020204030204" pitchFamily="34" charset="0"/>
                <a:cs typeface="Arial" panose="020B0604020202020204" pitchFamily="34" charset="0"/>
              </a:defRPr>
            </a:lvl2pPr>
            <a:lvl3pPr marL="1254626" indent="-249899">
              <a:defRPr>
                <a:solidFill>
                  <a:schemeClr val="tx1"/>
                </a:solidFill>
                <a:latin typeface="Calibri" panose="020F0502020204030204" pitchFamily="34" charset="0"/>
                <a:cs typeface="Arial" panose="020B0604020202020204" pitchFamily="34" charset="0"/>
              </a:defRPr>
            </a:lvl3pPr>
            <a:lvl4pPr marL="1757846" indent="-249899">
              <a:defRPr>
                <a:solidFill>
                  <a:schemeClr val="tx1"/>
                </a:solidFill>
                <a:latin typeface="Calibri" panose="020F0502020204030204" pitchFamily="34" charset="0"/>
                <a:cs typeface="Arial" panose="020B0604020202020204" pitchFamily="34" charset="0"/>
              </a:defRPr>
            </a:lvl4pPr>
            <a:lvl5pPr marL="2259355" indent="-249899">
              <a:defRPr>
                <a:solidFill>
                  <a:schemeClr val="tx1"/>
                </a:solidFill>
                <a:latin typeface="Calibri" panose="020F0502020204030204" pitchFamily="34" charset="0"/>
                <a:cs typeface="Arial" panose="020B0604020202020204" pitchFamily="34" charset="0"/>
              </a:defRPr>
            </a:lvl5pPr>
            <a:lvl6pPr marL="2752305" indent="-24989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245255" indent="-24989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738206" indent="-24989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231155" indent="-249899"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defTabSz="985901" fontAlgn="base">
              <a:spcBef>
                <a:spcPct val="0"/>
              </a:spcBef>
              <a:spcAft>
                <a:spcPct val="0"/>
              </a:spcAft>
              <a:defRPr/>
            </a:pPr>
            <a:fld id="{1ECBEEDE-3BE7-4D8F-ABDB-AF6082AD52D1}" type="slidenum">
              <a:rPr lang="en-US" altLang="en-US">
                <a:solidFill>
                  <a:prstClr val="black"/>
                </a:solidFill>
              </a:rPr>
              <a:pPr defTabSz="985901" fontAlgn="base">
                <a:spcBef>
                  <a:spcPct val="0"/>
                </a:spcBef>
                <a:spcAft>
                  <a:spcPct val="0"/>
                </a:spcAft>
                <a:defRPr/>
              </a:pPr>
              <a:t>35</a:t>
            </a:fld>
            <a:endParaRPr lang="en-US"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hyperlink" Target="https://twitter.com/EducationFL" TargetMode="External"/><Relationship Id="rId1" Type="http://schemas.openxmlformats.org/officeDocument/2006/relationships/slideMaster" Target="../slideMasters/slideMaster2.xml"/><Relationship Id="rId6" Type="http://schemas.openxmlformats.org/officeDocument/2006/relationships/hyperlink" Target="https://www.youtube.com/user/EducationFL" TargetMode="External"/><Relationship Id="rId5" Type="http://schemas.openxmlformats.org/officeDocument/2006/relationships/image" Target="../media/image26.png"/><Relationship Id="rId10" Type="http://schemas.openxmlformats.org/officeDocument/2006/relationships/image" Target="../media/image29.png"/><Relationship Id="rId4" Type="http://schemas.openxmlformats.org/officeDocument/2006/relationships/hyperlink" Target="https://www.facebook.com/EducationFL" TargetMode="External"/><Relationship Id="rId9"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D5D24A0B-651D-4AB0-A858-D30C503F8D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5"/>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235A866-43E2-4030-B704-1135A72F0AAB}"/>
              </a:ext>
            </a:extLst>
          </p:cNvPr>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8" name="Rectangle 7">
            <a:extLst>
              <a:ext uri="{FF2B5EF4-FFF2-40B4-BE49-F238E27FC236}">
                <a16:creationId xmlns:a16="http://schemas.microsoft.com/office/drawing/2014/main" id="{9D1A6BC0-E8D3-4017-9996-BF1DFB73919C}"/>
              </a:ext>
            </a:extLst>
          </p:cNvPr>
          <p:cNvSpPr/>
          <p:nvPr userDrawn="1"/>
        </p:nvSpPr>
        <p:spPr>
          <a:xfrm>
            <a:off x="482601"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9" name="Picture 18" descr="FDOELogo.png">
            <a:extLst>
              <a:ext uri="{FF2B5EF4-FFF2-40B4-BE49-F238E27FC236}">
                <a16:creationId xmlns:a16="http://schemas.microsoft.com/office/drawing/2014/main" id="{13CA3925-7861-4DC6-9274-94F6E7857D0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9"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27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83108" y="4385256"/>
            <a:ext cx="8177784" cy="40675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 Placeholder 5"/>
          <p:cNvSpPr>
            <a:spLocks noGrp="1"/>
          </p:cNvSpPr>
          <p:nvPr>
            <p:ph type="body" sz="quarter" idx="14"/>
          </p:nvPr>
        </p:nvSpPr>
        <p:spPr>
          <a:xfrm>
            <a:off x="3535364" y="4944147"/>
            <a:ext cx="2073275" cy="365568"/>
          </a:xfrm>
        </p:spPr>
        <p:txBody>
          <a:bodyPr>
            <a:normAutofit/>
          </a:bodyPr>
          <a:lstStyle>
            <a:lvl1pPr marL="0" indent="0" algn="ctr">
              <a:buNone/>
              <a:defRPr sz="15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2407389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p>
        </p:txBody>
      </p:sp>
      <p:sp>
        <p:nvSpPr>
          <p:cNvPr id="3" name="Content Placeholder 2"/>
          <p:cNvSpPr>
            <a:spLocks noGrp="1"/>
          </p:cNvSpPr>
          <p:nvPr>
            <p:ph idx="1"/>
          </p:nvPr>
        </p:nvSpPr>
        <p:spPr>
          <a:xfrm>
            <a:off x="628650" y="1906350"/>
            <a:ext cx="7886700" cy="4354753"/>
          </a:xfrm>
        </p:spPr>
        <p:txBody>
          <a:bodyPr/>
          <a:lstStyle>
            <a:lvl1pPr>
              <a:defRPr sz="2400"/>
            </a:lvl1pPr>
            <a:lvl2pPr>
              <a:defRPr sz="2100"/>
            </a:lvl2pPr>
            <a:lvl3pPr>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2576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48C9F4-EEEB-4013-9292-DBB2D9F5CBCE}"/>
              </a:ext>
            </a:extLst>
          </p:cNvPr>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6D4FCAE2-28F4-41CF-8B86-354B8C8EA7AF}"/>
              </a:ext>
            </a:extLst>
          </p:cNvPr>
          <p:cNvSpPr/>
          <p:nvPr userDrawn="1"/>
        </p:nvSpPr>
        <p:spPr>
          <a:xfrm>
            <a:off x="981075" y="2527302"/>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77880A2F-D0EC-4076-B343-8AC08E4A351E}"/>
              </a:ext>
            </a:extLst>
          </p:cNvPr>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7" name="Picture 18" descr="FDOELogo.png">
            <a:extLst>
              <a:ext uri="{FF2B5EF4-FFF2-40B4-BE49-F238E27FC236}">
                <a16:creationId xmlns:a16="http://schemas.microsoft.com/office/drawing/2014/main" id="{AAFCCE82-ADF7-4CD6-A7F2-9BCDEC008A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27414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2EDF35-E6D5-4E64-8FA1-C43182C8F360}"/>
              </a:ext>
            </a:extLst>
          </p:cNvPr>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CCF96982-18D8-41A8-88F7-B0B30427CFF2}"/>
              </a:ext>
            </a:extLst>
          </p:cNvPr>
          <p:cNvSpPr/>
          <p:nvPr userDrawn="1"/>
        </p:nvSpPr>
        <p:spPr>
          <a:xfrm>
            <a:off x="981075" y="2527302"/>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F12C4446-0460-4E82-B98E-EC848B9F50C9}"/>
              </a:ext>
            </a:extLst>
          </p:cNvPr>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7" name="Picture 18" descr="FDOELogo.png">
            <a:extLst>
              <a:ext uri="{FF2B5EF4-FFF2-40B4-BE49-F238E27FC236}">
                <a16:creationId xmlns:a16="http://schemas.microsoft.com/office/drawing/2014/main" id="{14DAE6A0-3B97-4A8F-8EEE-02ABCBA4D0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43600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1F3465-CEA8-466A-9C14-1E84F40A2561}"/>
              </a:ext>
            </a:extLst>
          </p:cNvPr>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A6DA79D9-8354-490E-8FC8-BD813245CDBA}"/>
              </a:ext>
            </a:extLst>
          </p:cNvPr>
          <p:cNvSpPr/>
          <p:nvPr userDrawn="1"/>
        </p:nvSpPr>
        <p:spPr>
          <a:xfrm>
            <a:off x="981075" y="2527302"/>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3F47AFB4-E5C0-4F14-8D20-253B2BBDFED4}"/>
              </a:ext>
            </a:extLst>
          </p:cNvPr>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7" name="Picture 18" descr="FDOELogo.png">
            <a:extLst>
              <a:ext uri="{FF2B5EF4-FFF2-40B4-BE49-F238E27FC236}">
                <a16:creationId xmlns:a16="http://schemas.microsoft.com/office/drawing/2014/main" id="{9CEE28E1-A4AF-48F5-A1CB-5AF6220831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32191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13B336-2398-44F6-8C98-40B82E3807CD}"/>
              </a:ext>
            </a:extLst>
          </p:cNvPr>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7EA24B6F-628C-43C7-825E-4F1FB2B49E0A}"/>
              </a:ext>
            </a:extLst>
          </p:cNvPr>
          <p:cNvSpPr/>
          <p:nvPr userDrawn="1"/>
        </p:nvSpPr>
        <p:spPr>
          <a:xfrm>
            <a:off x="981075" y="2527302"/>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6CCAA5F5-EEE7-4C17-A730-F3DA2F322C97}"/>
              </a:ext>
            </a:extLst>
          </p:cNvPr>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7" name="Picture 18" descr="FDOELogo.png">
            <a:extLst>
              <a:ext uri="{FF2B5EF4-FFF2-40B4-BE49-F238E27FC236}">
                <a16:creationId xmlns:a16="http://schemas.microsoft.com/office/drawing/2014/main" id="{829765DF-07D2-42E8-A87D-9702A38FAC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6124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E97858-596B-43BA-A1F1-9D2CB248EA44}"/>
              </a:ext>
            </a:extLst>
          </p:cNvPr>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D412007A-584E-4431-A16F-1095F4FC5B49}"/>
              </a:ext>
            </a:extLst>
          </p:cNvPr>
          <p:cNvSpPr/>
          <p:nvPr userDrawn="1"/>
        </p:nvSpPr>
        <p:spPr>
          <a:xfrm>
            <a:off x="981075" y="2527302"/>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DC4E79E9-B65D-48C0-BC4B-0D1C487F09E0}"/>
              </a:ext>
            </a:extLst>
          </p:cNvPr>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pic>
        <p:nvPicPr>
          <p:cNvPr id="7" name="Picture 18" descr="FDOELogo.png">
            <a:extLst>
              <a:ext uri="{FF2B5EF4-FFF2-40B4-BE49-F238E27FC236}">
                <a16:creationId xmlns:a16="http://schemas.microsoft.com/office/drawing/2014/main" id="{2CAB807E-3F8E-44C5-9DA9-09ED3209613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00733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792386"/>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144687"/>
            <a:ext cx="3887391" cy="647699"/>
          </a:xfrm>
          <a:solidFill>
            <a:srgbClr val="9CB63C"/>
          </a:solidFill>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875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1074861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9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C74B39D-A14C-4E66-820B-6FDDF5728169}"/>
              </a:ext>
            </a:extLst>
          </p:cNvPr>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3" name="Date Placeholder 1">
            <a:extLst>
              <a:ext uri="{FF2B5EF4-FFF2-40B4-BE49-F238E27FC236}">
                <a16:creationId xmlns:a16="http://schemas.microsoft.com/office/drawing/2014/main" id="{823C9B9D-59A3-4432-BFAB-6B313EEC09B0}"/>
              </a:ext>
            </a:extLst>
          </p:cNvPr>
          <p:cNvSpPr>
            <a:spLocks noGrp="1"/>
          </p:cNvSpPr>
          <p:nvPr>
            <p:ph type="dt" sz="half" idx="10"/>
          </p:nvPr>
        </p:nvSpPr>
        <p:spPr>
          <a:xfrm>
            <a:off x="6286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FF32F4B-8E00-4C4D-896C-C4297BA91887}" type="datetimeFigureOut">
              <a:rPr lang="en-US" altLang="en-US"/>
              <a:pPr>
                <a:defRPr/>
              </a:pPr>
              <a:t>3/4/2026</a:t>
            </a:fld>
            <a:endParaRPr lang="en-US" altLang="en-US"/>
          </a:p>
        </p:txBody>
      </p:sp>
      <p:sp>
        <p:nvSpPr>
          <p:cNvPr id="4" name="Footer Placeholder 2">
            <a:extLst>
              <a:ext uri="{FF2B5EF4-FFF2-40B4-BE49-F238E27FC236}">
                <a16:creationId xmlns:a16="http://schemas.microsoft.com/office/drawing/2014/main" id="{9BEF1577-CE89-4236-81D4-7DD864D470A1}"/>
              </a:ext>
            </a:extLst>
          </p:cNvPr>
          <p:cNvSpPr>
            <a:spLocks noGrp="1"/>
          </p:cNvSpPr>
          <p:nvPr>
            <p:ph type="ftr" sz="quarter" idx="11"/>
          </p:nvPr>
        </p:nvSpPr>
        <p:spPr>
          <a:xfrm>
            <a:off x="3028950" y="6356352"/>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Slide Number Placeholder 3">
            <a:extLst>
              <a:ext uri="{FF2B5EF4-FFF2-40B4-BE49-F238E27FC236}">
                <a16:creationId xmlns:a16="http://schemas.microsoft.com/office/drawing/2014/main" id="{BA86B69C-E3BE-4B4A-A1C9-1C21ECB968A5}"/>
              </a:ext>
            </a:extLst>
          </p:cNvPr>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B231EDE-2017-4F1C-BFC0-C78B71218407}" type="slidenum">
              <a:rPr lang="en-US" altLang="en-US"/>
              <a:pPr>
                <a:defRPr/>
              </a:pPr>
              <a:t>‹#›</a:t>
            </a:fld>
            <a:endParaRPr lang="en-US" altLang="en-US"/>
          </a:p>
        </p:txBody>
      </p:sp>
    </p:spTree>
    <p:extLst>
      <p:ext uri="{BB962C8B-B14F-4D97-AF65-F5344CB8AC3E}">
        <p14:creationId xmlns:p14="http://schemas.microsoft.com/office/powerpoint/2010/main" val="4130453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2B7042-71A1-483A-A92A-383309EAE717}"/>
              </a:ext>
            </a:extLst>
          </p:cNvPr>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3" name="Date Placeholder 1">
            <a:extLst>
              <a:ext uri="{FF2B5EF4-FFF2-40B4-BE49-F238E27FC236}">
                <a16:creationId xmlns:a16="http://schemas.microsoft.com/office/drawing/2014/main" id="{6467B716-D18D-4BDE-A8FC-E22AC9365ADD}"/>
              </a:ext>
            </a:extLst>
          </p:cNvPr>
          <p:cNvSpPr>
            <a:spLocks noGrp="1"/>
          </p:cNvSpPr>
          <p:nvPr>
            <p:ph type="dt" sz="half" idx="10"/>
          </p:nvPr>
        </p:nvSpPr>
        <p:spPr>
          <a:xfrm>
            <a:off x="6286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231F8B3-AA85-4EDD-BE40-6594556BE284}" type="datetimeFigureOut">
              <a:rPr lang="en-US" altLang="en-US"/>
              <a:pPr>
                <a:defRPr/>
              </a:pPr>
              <a:t>3/4/2026</a:t>
            </a:fld>
            <a:endParaRPr lang="en-US" altLang="en-US"/>
          </a:p>
        </p:txBody>
      </p:sp>
      <p:sp>
        <p:nvSpPr>
          <p:cNvPr id="4" name="Footer Placeholder 2">
            <a:extLst>
              <a:ext uri="{FF2B5EF4-FFF2-40B4-BE49-F238E27FC236}">
                <a16:creationId xmlns:a16="http://schemas.microsoft.com/office/drawing/2014/main" id="{F20D7FBC-80A8-4F6F-A788-A7532C08E67F}"/>
              </a:ext>
            </a:extLst>
          </p:cNvPr>
          <p:cNvSpPr>
            <a:spLocks noGrp="1"/>
          </p:cNvSpPr>
          <p:nvPr>
            <p:ph type="ftr" sz="quarter" idx="11"/>
          </p:nvPr>
        </p:nvSpPr>
        <p:spPr>
          <a:xfrm>
            <a:off x="3028950" y="6356352"/>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Slide Number Placeholder 3">
            <a:extLst>
              <a:ext uri="{FF2B5EF4-FFF2-40B4-BE49-F238E27FC236}">
                <a16:creationId xmlns:a16="http://schemas.microsoft.com/office/drawing/2014/main" id="{A378A34E-5D13-497A-A2CE-56157A5BEB9E}"/>
              </a:ext>
            </a:extLst>
          </p:cNvPr>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AD41BB6-B392-4F32-9663-E99384D769BF}" type="slidenum">
              <a:rPr lang="en-US" altLang="en-US"/>
              <a:pPr>
                <a:defRPr/>
              </a:pPr>
              <a:t>‹#›</a:t>
            </a:fld>
            <a:endParaRPr lang="en-US" altLang="en-US"/>
          </a:p>
        </p:txBody>
      </p:sp>
    </p:spTree>
    <p:extLst>
      <p:ext uri="{BB962C8B-B14F-4D97-AF65-F5344CB8AC3E}">
        <p14:creationId xmlns:p14="http://schemas.microsoft.com/office/powerpoint/2010/main" val="1973584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786A9-9CEC-4194-8C58-AA331572E6C4}"/>
              </a:ext>
            </a:extLst>
          </p:cNvPr>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3" name="Date Placeholder 1">
            <a:extLst>
              <a:ext uri="{FF2B5EF4-FFF2-40B4-BE49-F238E27FC236}">
                <a16:creationId xmlns:a16="http://schemas.microsoft.com/office/drawing/2014/main" id="{BA67FE9A-B301-4F41-A164-50EF96A22A3A}"/>
              </a:ext>
            </a:extLst>
          </p:cNvPr>
          <p:cNvSpPr>
            <a:spLocks noGrp="1"/>
          </p:cNvSpPr>
          <p:nvPr>
            <p:ph type="dt" sz="half" idx="10"/>
          </p:nvPr>
        </p:nvSpPr>
        <p:spPr>
          <a:xfrm>
            <a:off x="6286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F2267C2F-BEAB-4B1F-8F60-70977E2D998F}" type="datetimeFigureOut">
              <a:rPr lang="en-US" altLang="en-US"/>
              <a:pPr>
                <a:defRPr/>
              </a:pPr>
              <a:t>3/4/2026</a:t>
            </a:fld>
            <a:endParaRPr lang="en-US" altLang="en-US"/>
          </a:p>
        </p:txBody>
      </p:sp>
      <p:sp>
        <p:nvSpPr>
          <p:cNvPr id="4" name="Footer Placeholder 2">
            <a:extLst>
              <a:ext uri="{FF2B5EF4-FFF2-40B4-BE49-F238E27FC236}">
                <a16:creationId xmlns:a16="http://schemas.microsoft.com/office/drawing/2014/main" id="{DC43723B-9BBD-4FDA-94CD-3A8225ACAC06}"/>
              </a:ext>
            </a:extLst>
          </p:cNvPr>
          <p:cNvSpPr>
            <a:spLocks noGrp="1"/>
          </p:cNvSpPr>
          <p:nvPr>
            <p:ph type="ftr" sz="quarter" idx="11"/>
          </p:nvPr>
        </p:nvSpPr>
        <p:spPr>
          <a:xfrm>
            <a:off x="3028950" y="6356352"/>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Slide Number Placeholder 3">
            <a:extLst>
              <a:ext uri="{FF2B5EF4-FFF2-40B4-BE49-F238E27FC236}">
                <a16:creationId xmlns:a16="http://schemas.microsoft.com/office/drawing/2014/main" id="{E5BB0181-C936-4ACB-BF58-D016B2E591BB}"/>
              </a:ext>
            </a:extLst>
          </p:cNvPr>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4CD0F06-AAC0-4CB0-BB36-A16596179B2E}" type="slidenum">
              <a:rPr lang="en-US" altLang="en-US"/>
              <a:pPr>
                <a:defRPr/>
              </a:pPr>
              <a:t>‹#›</a:t>
            </a:fld>
            <a:endParaRPr lang="en-US" altLang="en-US"/>
          </a:p>
        </p:txBody>
      </p:sp>
    </p:spTree>
    <p:extLst>
      <p:ext uri="{BB962C8B-B14F-4D97-AF65-F5344CB8AC3E}">
        <p14:creationId xmlns:p14="http://schemas.microsoft.com/office/powerpoint/2010/main" val="183350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D091F-AF9B-4B41-B70E-5C1CC7BBC52F}"/>
              </a:ext>
            </a:extLst>
          </p:cNvPr>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3" name="Date Placeholder 1">
            <a:extLst>
              <a:ext uri="{FF2B5EF4-FFF2-40B4-BE49-F238E27FC236}">
                <a16:creationId xmlns:a16="http://schemas.microsoft.com/office/drawing/2014/main" id="{6B2E5E35-20A4-4D57-8D83-9625FB3750DC}"/>
              </a:ext>
            </a:extLst>
          </p:cNvPr>
          <p:cNvSpPr>
            <a:spLocks noGrp="1"/>
          </p:cNvSpPr>
          <p:nvPr>
            <p:ph type="dt" sz="half" idx="10"/>
          </p:nvPr>
        </p:nvSpPr>
        <p:spPr>
          <a:xfrm>
            <a:off x="6286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5EA7790-C1B8-4B56-9AB2-256130805EAE}" type="datetimeFigureOut">
              <a:rPr lang="en-US" altLang="en-US"/>
              <a:pPr>
                <a:defRPr/>
              </a:pPr>
              <a:t>3/4/2026</a:t>
            </a:fld>
            <a:endParaRPr lang="en-US" altLang="en-US"/>
          </a:p>
        </p:txBody>
      </p:sp>
      <p:sp>
        <p:nvSpPr>
          <p:cNvPr id="4" name="Footer Placeholder 2">
            <a:extLst>
              <a:ext uri="{FF2B5EF4-FFF2-40B4-BE49-F238E27FC236}">
                <a16:creationId xmlns:a16="http://schemas.microsoft.com/office/drawing/2014/main" id="{F173DE1E-AED4-4BE6-BAF5-E526CAF60562}"/>
              </a:ext>
            </a:extLst>
          </p:cNvPr>
          <p:cNvSpPr>
            <a:spLocks noGrp="1"/>
          </p:cNvSpPr>
          <p:nvPr>
            <p:ph type="ftr" sz="quarter" idx="11"/>
          </p:nvPr>
        </p:nvSpPr>
        <p:spPr>
          <a:xfrm>
            <a:off x="3028950" y="6356352"/>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Slide Number Placeholder 3">
            <a:extLst>
              <a:ext uri="{FF2B5EF4-FFF2-40B4-BE49-F238E27FC236}">
                <a16:creationId xmlns:a16="http://schemas.microsoft.com/office/drawing/2014/main" id="{317A076D-A42B-4614-BE5F-FECD12FD4E50}"/>
              </a:ext>
            </a:extLst>
          </p:cNvPr>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D11F200-EAC2-4FE6-9151-1C068B7E93A9}" type="slidenum">
              <a:rPr lang="en-US" altLang="en-US"/>
              <a:pPr>
                <a:defRPr/>
              </a:pPr>
              <a:t>‹#›</a:t>
            </a:fld>
            <a:endParaRPr lang="en-US" altLang="en-US"/>
          </a:p>
        </p:txBody>
      </p:sp>
    </p:spTree>
    <p:extLst>
      <p:ext uri="{BB962C8B-B14F-4D97-AF65-F5344CB8AC3E}">
        <p14:creationId xmlns:p14="http://schemas.microsoft.com/office/powerpoint/2010/main" val="4089914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C6E48B-0727-44ED-B6B6-16D61635D5E1}"/>
              </a:ext>
            </a:extLst>
          </p:cNvPr>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3" name="Date Placeholder 1">
            <a:extLst>
              <a:ext uri="{FF2B5EF4-FFF2-40B4-BE49-F238E27FC236}">
                <a16:creationId xmlns:a16="http://schemas.microsoft.com/office/drawing/2014/main" id="{B64BB5FD-9D16-411F-8E2D-5F344D045067}"/>
              </a:ext>
            </a:extLst>
          </p:cNvPr>
          <p:cNvSpPr>
            <a:spLocks noGrp="1"/>
          </p:cNvSpPr>
          <p:nvPr>
            <p:ph type="dt" sz="half" idx="10"/>
          </p:nvPr>
        </p:nvSpPr>
        <p:spPr>
          <a:xfrm>
            <a:off x="6286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8FDD17EC-84F9-4BBC-B51A-E1D98333335B}" type="datetimeFigureOut">
              <a:rPr lang="en-US" altLang="en-US"/>
              <a:pPr>
                <a:defRPr/>
              </a:pPr>
              <a:t>3/4/2026</a:t>
            </a:fld>
            <a:endParaRPr lang="en-US" altLang="en-US"/>
          </a:p>
        </p:txBody>
      </p:sp>
      <p:sp>
        <p:nvSpPr>
          <p:cNvPr id="4" name="Footer Placeholder 2">
            <a:extLst>
              <a:ext uri="{FF2B5EF4-FFF2-40B4-BE49-F238E27FC236}">
                <a16:creationId xmlns:a16="http://schemas.microsoft.com/office/drawing/2014/main" id="{35275D53-8FFA-43D1-9331-9D85DC520C5B}"/>
              </a:ext>
            </a:extLst>
          </p:cNvPr>
          <p:cNvSpPr>
            <a:spLocks noGrp="1"/>
          </p:cNvSpPr>
          <p:nvPr>
            <p:ph type="ftr" sz="quarter" idx="11"/>
          </p:nvPr>
        </p:nvSpPr>
        <p:spPr>
          <a:xfrm>
            <a:off x="3028950" y="6356352"/>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Slide Number Placeholder 3">
            <a:extLst>
              <a:ext uri="{FF2B5EF4-FFF2-40B4-BE49-F238E27FC236}">
                <a16:creationId xmlns:a16="http://schemas.microsoft.com/office/drawing/2014/main" id="{26E4A1FD-3D03-42E4-B776-5BA31C2E997E}"/>
              </a:ext>
            </a:extLst>
          </p:cNvPr>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898E9B20-41D9-465B-BB92-4E9125619FA5}" type="slidenum">
              <a:rPr lang="en-US" altLang="en-US"/>
              <a:pPr>
                <a:defRPr/>
              </a:pPr>
              <a:t>‹#›</a:t>
            </a:fld>
            <a:endParaRPr lang="en-US" altLang="en-US"/>
          </a:p>
        </p:txBody>
      </p:sp>
    </p:spTree>
    <p:extLst>
      <p:ext uri="{BB962C8B-B14F-4D97-AF65-F5344CB8AC3E}">
        <p14:creationId xmlns:p14="http://schemas.microsoft.com/office/powerpoint/2010/main" val="870755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BF1D20-1D23-4CB9-B567-0A3A117BD38C}"/>
              </a:ext>
            </a:extLst>
          </p:cNvPr>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5" name="Rectangle 4">
            <a:extLst>
              <a:ext uri="{FF2B5EF4-FFF2-40B4-BE49-F238E27FC236}">
                <a16:creationId xmlns:a16="http://schemas.microsoft.com/office/drawing/2014/main" id="{AD78A609-F840-45A8-B461-85C2E2872299}"/>
              </a:ext>
            </a:extLst>
          </p:cNvPr>
          <p:cNvSpPr/>
          <p:nvPr userDrawn="1"/>
        </p:nvSpPr>
        <p:spPr>
          <a:xfrm>
            <a:off x="0" y="3824290"/>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6" name="Rectangle 5">
            <a:extLst>
              <a:ext uri="{FF2B5EF4-FFF2-40B4-BE49-F238E27FC236}">
                <a16:creationId xmlns:a16="http://schemas.microsoft.com/office/drawing/2014/main" id="{5F3C9456-23D6-4C79-ADC7-F18981CBFE99}"/>
              </a:ext>
            </a:extLst>
          </p:cNvPr>
          <p:cNvSpPr/>
          <p:nvPr userDrawn="1"/>
        </p:nvSpPr>
        <p:spPr>
          <a:xfrm>
            <a:off x="1798639"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defRPr/>
            </a:pPr>
            <a:endParaRPr lang="en-US" altLang="en-US" sz="1350">
              <a:solidFill>
                <a:srgbClr val="FFFFFF"/>
              </a:solidFill>
            </a:endParaRPr>
          </a:p>
        </p:txBody>
      </p:sp>
      <p:sp>
        <p:nvSpPr>
          <p:cNvPr id="7" name="TextBox 23">
            <a:extLst>
              <a:ext uri="{FF2B5EF4-FFF2-40B4-BE49-F238E27FC236}">
                <a16:creationId xmlns:a16="http://schemas.microsoft.com/office/drawing/2014/main" id="{10F6600B-BA6A-45FC-B2CE-33C89C145DEF}"/>
              </a:ext>
            </a:extLst>
          </p:cNvPr>
          <p:cNvSpPr txBox="1">
            <a:spLocks noChangeArrowheads="1"/>
          </p:cNvSpPr>
          <p:nvPr userDrawn="1"/>
        </p:nvSpPr>
        <p:spPr bwMode="auto">
          <a:xfrm>
            <a:off x="2090738" y="3429002"/>
            <a:ext cx="496252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algn="ctr" eaLnBrk="1" hangingPunct="1">
              <a:defRPr/>
            </a:pPr>
            <a:r>
              <a:rPr lang="en-US" altLang="en-US" sz="4050" b="1">
                <a:solidFill>
                  <a:schemeClr val="bg1"/>
                </a:solidFill>
                <a:ea typeface="Arial" charset="0"/>
                <a:cs typeface="Arial" charset="0"/>
              </a:rPr>
              <a:t>www.FLDOE.org</a:t>
            </a:r>
          </a:p>
        </p:txBody>
      </p:sp>
      <p:pic>
        <p:nvPicPr>
          <p:cNvPr id="8" name="Picture 24" descr="FDOELogo.png">
            <a:extLst>
              <a:ext uri="{FF2B5EF4-FFF2-40B4-BE49-F238E27FC236}">
                <a16:creationId xmlns:a16="http://schemas.microsoft.com/office/drawing/2014/main" id="{72FA5C15-3DF1-4D17-90E2-CBA11D6F883C}"/>
              </a:ext>
            </a:extLst>
          </p:cNvPr>
          <p:cNvPicPr>
            <a:picLocks noChangeAspect="1"/>
          </p:cNvPicPr>
          <p:nvPr userDrawn="1"/>
        </p:nvPicPr>
        <p:blipFill>
          <a:blip r:embed="rId2">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9">
            <a:extLst>
              <a:ext uri="{FF2B5EF4-FFF2-40B4-BE49-F238E27FC236}">
                <a16:creationId xmlns:a16="http://schemas.microsoft.com/office/drawing/2014/main" id="{124A0C1F-9636-4E75-93D7-781F8951254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947988" y="5554663"/>
            <a:ext cx="321945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571787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9E3CF51-40B4-48DE-8E43-138843CAA8A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7" name="Rectangle 6"/>
          <p:cNvSpPr/>
          <p:nvPr userDrawn="1"/>
        </p:nvSpPr>
        <p:spPr>
          <a:xfrm>
            <a:off x="0" y="6288088"/>
            <a:ext cx="9144000" cy="569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8"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21075" y="6191260"/>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2438400" y="182880"/>
            <a:ext cx="6507480" cy="248412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542794" y="459739"/>
            <a:ext cx="6298692" cy="76454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2926086" y="1336412"/>
            <a:ext cx="5532108"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027187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48"/>
            <a:ext cx="7886700" cy="4354753"/>
          </a:xfrm>
        </p:spPr>
        <p:txBody>
          <a:bodyPr/>
          <a:lstStyle>
            <a:lvl2pPr>
              <a:buClr>
                <a:srgbClr val="376092"/>
              </a:buClr>
              <a:defRPr/>
            </a:lvl2pPr>
            <a:lvl3pPr>
              <a:buClr>
                <a:srgbClr val="CD9D2C"/>
              </a:buClr>
              <a:defRPr/>
            </a:lvl3pPr>
          </a:lstStyle>
          <a:p>
            <a:pPr lvl="0"/>
            <a:r>
              <a:rPr lang="en-US"/>
              <a:t>Click to edit Master text styles</a:t>
            </a:r>
          </a:p>
          <a:p>
            <a:pPr lvl="1"/>
            <a:r>
              <a:rPr lang="en-US"/>
              <a:t>Second level</a:t>
            </a:r>
          </a:p>
          <a:p>
            <a:pPr lvl="2"/>
            <a:r>
              <a:rPr lang="en-US"/>
              <a:t>Third level</a:t>
            </a:r>
          </a:p>
        </p:txBody>
      </p:sp>
      <p:cxnSp>
        <p:nvCxnSpPr>
          <p:cNvPr id="4" name="Straight Connector 3"/>
          <p:cNvCxnSpPr/>
          <p:nvPr userDrawn="1"/>
        </p:nvCxnSpPr>
        <p:spPr>
          <a:xfrm flipH="1">
            <a:off x="0" y="6659563"/>
            <a:ext cx="91440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5" name="Rectangle 4"/>
          <p:cNvSpPr/>
          <p:nvPr userDrawn="1"/>
        </p:nvSpPr>
        <p:spPr>
          <a:xfrm>
            <a:off x="4297363" y="6524625"/>
            <a:ext cx="549275"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6" name="Picture 1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84538"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2"/>
          <p:cNvSpPr txBox="1">
            <a:spLocks/>
          </p:cNvSpPr>
          <p:nvPr userDrawn="1"/>
        </p:nvSpPr>
        <p:spPr>
          <a:xfrm>
            <a:off x="4240866" y="6410325"/>
            <a:ext cx="662268"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fld id="{C2D40D6B-BF29-4A23-AC0E-5D7AABD6B50A}" type="slidenum">
              <a:rPr lang="en-US" altLang="en-US" sz="1400" smtClean="0">
                <a:solidFill>
                  <a:srgbClr val="262A63"/>
                </a:solidFill>
              </a:rPr>
              <a:pPr marL="0" indent="0" algn="ctr" fontAlgn="auto">
                <a:spcAft>
                  <a:spcPts val="0"/>
                </a:spcAft>
                <a:buFont typeface="Arial" panose="020B0604020202020204" pitchFamily="34" charset="0"/>
                <a:buNone/>
                <a:defRPr/>
              </a:pPr>
              <a:t>‹#›</a:t>
            </a:fld>
            <a:endParaRPr lang="en-US" sz="1200" b="1">
              <a:solidFill>
                <a:srgbClr val="262A63"/>
              </a:solidFill>
              <a:latin typeface="Arial" panose="020B0604020202020204" pitchFamily="34" charset="0"/>
            </a:endParaRPr>
          </a:p>
        </p:txBody>
      </p:sp>
      <p:cxnSp>
        <p:nvCxnSpPr>
          <p:cNvPr id="8" name="Straight Connector 7"/>
          <p:cNvCxnSpPr/>
          <p:nvPr userDrawn="1"/>
        </p:nvCxnSpPr>
        <p:spPr>
          <a:xfrm flipH="1">
            <a:off x="0" y="442913"/>
            <a:ext cx="310896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372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l="9564" r="415"/>
          <a:stretch/>
        </p:blipFill>
        <p:spPr>
          <a:xfrm>
            <a:off x="-26894" y="0"/>
            <a:ext cx="9260541"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037945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050" y="0"/>
            <a:ext cx="9182100"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519063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4288" y="0"/>
            <a:ext cx="917257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820846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28575" y="0"/>
            <a:ext cx="9201150"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203457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61913" y="0"/>
            <a:ext cx="926782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8001920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61913" y="0"/>
            <a:ext cx="9267825" cy="6858000"/>
          </a:xfrm>
          <a:prstGeom prst="rect">
            <a:avLst/>
          </a:prstGeom>
        </p:spPr>
      </p:pic>
      <p:sp>
        <p:nvSpPr>
          <p:cNvPr id="3" name="Rectangle 2"/>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792149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7150" y="0"/>
            <a:ext cx="9201150" cy="6858000"/>
          </a:xfrm>
          <a:prstGeom prst="rect">
            <a:avLst/>
          </a:prstGeom>
        </p:spPr>
      </p:pic>
      <p:sp>
        <p:nvSpPr>
          <p:cNvPr id="3" name="Rectangle 2"/>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19531408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23812" y="0"/>
            <a:ext cx="9191625" cy="6858000"/>
          </a:xfrm>
          <a:prstGeom prst="rect">
            <a:avLst/>
          </a:prstGeom>
        </p:spPr>
      </p:pic>
      <p:sp>
        <p:nvSpPr>
          <p:cNvPr id="3" name="Rectangle 2"/>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369209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0987" y="0"/>
            <a:ext cx="9248775" cy="6858000"/>
          </a:xfrm>
          <a:prstGeom prst="rect">
            <a:avLst/>
          </a:prstGeom>
        </p:spPr>
      </p:pic>
      <p:sp>
        <p:nvSpPr>
          <p:cNvPr id="3" name="Rectangle 2"/>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4288112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4288" y="0"/>
            <a:ext cx="917257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133953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14288" y="0"/>
            <a:ext cx="917257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25932442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61913" y="0"/>
            <a:ext cx="926782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502529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52388" y="0"/>
            <a:ext cx="9248775"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3340751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l="6227" r="4825"/>
          <a:stretch/>
        </p:blipFill>
        <p:spPr>
          <a:xfrm flipH="1">
            <a:off x="-16185" y="0"/>
            <a:ext cx="9184459" cy="6858000"/>
          </a:xfrm>
          <a:prstGeom prst="rect">
            <a:avLst/>
          </a:prstGeom>
        </p:spPr>
      </p:pic>
      <p:sp>
        <p:nvSpPr>
          <p:cNvPr id="4" name="Rectangle 3"/>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5158740" y="2001776"/>
            <a:ext cx="3733800" cy="2308811"/>
          </a:xfrm>
        </p:spPr>
        <p:txBody>
          <a:bodyPr anchor="ctr"/>
          <a:lstStyle>
            <a:lvl1pPr marL="0" indent="0" algn="ctr">
              <a:buNone/>
              <a:defRPr sz="360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5"/>
          <p:cNvSpPr>
            <a:spLocks noGrp="1"/>
          </p:cNvSpPr>
          <p:nvPr>
            <p:ph type="body" sz="quarter" idx="14"/>
          </p:nvPr>
        </p:nvSpPr>
        <p:spPr>
          <a:xfrm>
            <a:off x="5756827" y="4511117"/>
            <a:ext cx="2525841" cy="1020484"/>
          </a:xfrm>
        </p:spPr>
        <p:txBody>
          <a:bodyPr>
            <a:normAutofit/>
          </a:bodyPr>
          <a:lstStyle>
            <a:lvl1pPr marL="0" indent="0" algn="ctr">
              <a:buNone/>
              <a:defRPr sz="2000">
                <a:solidFill>
                  <a:srgbClr val="262A63"/>
                </a:solidFill>
              </a:defRPr>
            </a:lvl1pPr>
          </a:lstStyle>
          <a:p>
            <a:pPr lvl="0"/>
            <a:r>
              <a:rPr lang="en-US"/>
              <a:t>Click to edit Master text styles</a:t>
            </a:r>
          </a:p>
        </p:txBody>
      </p:sp>
    </p:spTree>
    <p:extLst>
      <p:ext uri="{BB962C8B-B14F-4D97-AF65-F5344CB8AC3E}">
        <p14:creationId xmlns:p14="http://schemas.microsoft.com/office/powerpoint/2010/main" val="150271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9144000" cy="6858000"/>
          </a:xfrm>
          <a:prstGeom prst="rect">
            <a:avLst/>
          </a:prstGeom>
        </p:spPr>
      </p:pic>
      <p:sp>
        <p:nvSpPr>
          <p:cNvPr id="2" name="Rectangle 1"/>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hasCustomPrompt="1"/>
          </p:nvPr>
        </p:nvSpPr>
        <p:spPr>
          <a:xfrm>
            <a:off x="5158740" y="2001776"/>
            <a:ext cx="3733800" cy="2308811"/>
          </a:xfrm>
        </p:spPr>
        <p:txBody>
          <a:bodyPr anchor="ctr"/>
          <a:lstStyle>
            <a:lvl1pPr marL="0" indent="0" algn="l">
              <a:buNone/>
              <a:defRPr sz="4400" baseline="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BREAK</a:t>
            </a:r>
          </a:p>
        </p:txBody>
      </p:sp>
      <p:sp>
        <p:nvSpPr>
          <p:cNvPr id="6" name="Text Placeholder 5"/>
          <p:cNvSpPr>
            <a:spLocks noGrp="1"/>
          </p:cNvSpPr>
          <p:nvPr>
            <p:ph type="body" sz="quarter" idx="14" hasCustomPrompt="1"/>
          </p:nvPr>
        </p:nvSpPr>
        <p:spPr>
          <a:xfrm>
            <a:off x="5158741" y="4511117"/>
            <a:ext cx="3123928" cy="1020484"/>
          </a:xfrm>
        </p:spPr>
        <p:txBody>
          <a:bodyPr>
            <a:normAutofit/>
          </a:bodyPr>
          <a:lstStyle>
            <a:lvl1pPr marL="0" marR="0" indent="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None/>
              <a:tabLst/>
              <a:defRPr sz="2000">
                <a:solidFill>
                  <a:srgbClr val="262A63"/>
                </a:solidFill>
              </a:defRPr>
            </a:lvl1pPr>
          </a:lstStyle>
          <a:p>
            <a:pPr marL="0" marR="0" lvl="0" indent="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None/>
              <a:tabLst/>
              <a:defRPr/>
            </a:pPr>
            <a:r>
              <a:rPr lang="en-US"/>
              <a:t>See you back in 15 minutes!</a:t>
            </a:r>
          </a:p>
          <a:p>
            <a:pPr lvl="0"/>
            <a:endParaRPr lang="en-US"/>
          </a:p>
        </p:txBody>
      </p:sp>
    </p:spTree>
    <p:extLst>
      <p:ext uri="{BB962C8B-B14F-4D97-AF65-F5344CB8AC3E}">
        <p14:creationId xmlns:p14="http://schemas.microsoft.com/office/powerpoint/2010/main" val="9846989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25542" y="0"/>
            <a:ext cx="9195084" cy="6858000"/>
          </a:xfrm>
          <a:prstGeom prst="rect">
            <a:avLst/>
          </a:prstGeom>
        </p:spPr>
      </p:pic>
      <p:sp>
        <p:nvSpPr>
          <p:cNvPr id="2" name="Rectangle 1"/>
          <p:cNvSpPr/>
          <p:nvPr userDrawn="1"/>
        </p:nvSpPr>
        <p:spPr>
          <a:xfrm>
            <a:off x="5105400" y="182880"/>
            <a:ext cx="3840480" cy="649224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8" descr="FDOE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68822" y="5872605"/>
            <a:ext cx="21018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hasCustomPrompt="1"/>
          </p:nvPr>
        </p:nvSpPr>
        <p:spPr>
          <a:xfrm>
            <a:off x="5158740" y="2001776"/>
            <a:ext cx="3733800" cy="2308811"/>
          </a:xfrm>
        </p:spPr>
        <p:txBody>
          <a:bodyPr anchor="ctr"/>
          <a:lstStyle>
            <a:lvl1pPr marL="0" indent="0" algn="l">
              <a:buNone/>
              <a:defRPr sz="4400" baseline="0">
                <a:solidFill>
                  <a:srgbClr val="262A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LUNCH</a:t>
            </a:r>
          </a:p>
        </p:txBody>
      </p:sp>
      <p:sp>
        <p:nvSpPr>
          <p:cNvPr id="6" name="Text Placeholder 5"/>
          <p:cNvSpPr>
            <a:spLocks noGrp="1"/>
          </p:cNvSpPr>
          <p:nvPr>
            <p:ph type="body" sz="quarter" idx="14" hasCustomPrompt="1"/>
          </p:nvPr>
        </p:nvSpPr>
        <p:spPr>
          <a:xfrm>
            <a:off x="5158741" y="4511117"/>
            <a:ext cx="3123928" cy="1020484"/>
          </a:xfrm>
        </p:spPr>
        <p:txBody>
          <a:bodyPr>
            <a:normAutofit/>
          </a:bodyPr>
          <a:lstStyle>
            <a:lvl1pPr marL="0" marR="0" indent="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None/>
              <a:tabLst/>
              <a:defRPr sz="2000">
                <a:solidFill>
                  <a:srgbClr val="262A63"/>
                </a:solidFill>
              </a:defRPr>
            </a:lvl1pPr>
          </a:lstStyle>
          <a:p>
            <a:pPr marL="0" marR="0" lvl="0" indent="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None/>
              <a:tabLst/>
              <a:defRPr/>
            </a:pPr>
            <a:r>
              <a:rPr lang="en-US"/>
              <a:t>See you back in 90 minutes!</a:t>
            </a:r>
          </a:p>
          <a:p>
            <a:pPr lvl="0"/>
            <a:endParaRPr lang="en-US"/>
          </a:p>
        </p:txBody>
      </p:sp>
    </p:spTree>
    <p:extLst>
      <p:ext uri="{BB962C8B-B14F-4D97-AF65-F5344CB8AC3E}">
        <p14:creationId xmlns:p14="http://schemas.microsoft.com/office/powerpoint/2010/main" val="22778957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duotone>
              <a:prstClr val="black"/>
              <a:schemeClr val="accent2">
                <a:tint val="45000"/>
                <a:satMod val="400000"/>
              </a:schemeClr>
            </a:duotone>
          </a:blip>
          <a:srcRect l="28148" t="18836" r="27408" b="28189"/>
          <a:stretch/>
        </p:blipFill>
        <p:spPr>
          <a:xfrm>
            <a:off x="0" y="0"/>
            <a:ext cx="9144000" cy="6858000"/>
          </a:xfrm>
          <a:prstGeom prst="rect">
            <a:avLst/>
          </a:prstGeom>
        </p:spPr>
      </p:pic>
      <p:sp>
        <p:nvSpPr>
          <p:cNvPr id="4" name="TextBox 3"/>
          <p:cNvSpPr txBox="1"/>
          <p:nvPr userDrawn="1"/>
        </p:nvSpPr>
        <p:spPr>
          <a:xfrm>
            <a:off x="2057400" y="3124200"/>
            <a:ext cx="4876800" cy="2554545"/>
          </a:xfrm>
          <a:prstGeom prst="rect">
            <a:avLst/>
          </a:prstGeom>
          <a:noFill/>
        </p:spPr>
        <p:txBody>
          <a:bodyPr wrap="square" rtlCol="0">
            <a:spAutoFit/>
          </a:bodyPr>
          <a:lstStyle/>
          <a:p>
            <a:pPr algn="ctr"/>
            <a:r>
              <a:rPr lang="en-US" sz="8000">
                <a:solidFill>
                  <a:srgbClr val="262A63"/>
                </a:solidFill>
                <a:latin typeface="Segoe Script" panose="020B0504020000000003" pitchFamily="34" charset="0"/>
              </a:rPr>
              <a:t>Thank you!</a:t>
            </a:r>
          </a:p>
        </p:txBody>
      </p:sp>
    </p:spTree>
    <p:extLst>
      <p:ext uri="{BB962C8B-B14F-4D97-AF65-F5344CB8AC3E}">
        <p14:creationId xmlns:p14="http://schemas.microsoft.com/office/powerpoint/2010/main" val="21695379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duotone>
              <a:prstClr val="black"/>
              <a:schemeClr val="accent2">
                <a:tint val="45000"/>
                <a:satMod val="400000"/>
              </a:schemeClr>
            </a:duotone>
          </a:blip>
          <a:srcRect l="28148" t="18836" r="27408" b="28189"/>
          <a:stretch/>
        </p:blipFill>
        <p:spPr>
          <a:xfrm>
            <a:off x="0" y="0"/>
            <a:ext cx="9144000" cy="6858000"/>
          </a:xfrm>
          <a:prstGeom prst="rect">
            <a:avLst/>
          </a:prstGeom>
        </p:spPr>
      </p:pic>
      <p:sp>
        <p:nvSpPr>
          <p:cNvPr id="4" name="TextBox 3"/>
          <p:cNvSpPr txBox="1"/>
          <p:nvPr userDrawn="1"/>
        </p:nvSpPr>
        <p:spPr>
          <a:xfrm>
            <a:off x="2083158" y="3768142"/>
            <a:ext cx="4876800" cy="1015663"/>
          </a:xfrm>
          <a:prstGeom prst="rect">
            <a:avLst/>
          </a:prstGeom>
          <a:noFill/>
        </p:spPr>
        <p:txBody>
          <a:bodyPr wrap="square" rtlCol="0">
            <a:spAutoFit/>
          </a:bodyPr>
          <a:lstStyle/>
          <a:p>
            <a:pPr algn="ctr"/>
            <a:r>
              <a:rPr lang="en-US" sz="6000">
                <a:solidFill>
                  <a:srgbClr val="262A63"/>
                </a:solidFill>
                <a:latin typeface="Segoe Script" panose="020B0504020000000003" pitchFamily="34" charset="0"/>
              </a:rPr>
              <a:t>Questions?</a:t>
            </a:r>
          </a:p>
        </p:txBody>
      </p:sp>
    </p:spTree>
    <p:extLst>
      <p:ext uri="{BB962C8B-B14F-4D97-AF65-F5344CB8AC3E}">
        <p14:creationId xmlns:p14="http://schemas.microsoft.com/office/powerpoint/2010/main" val="2248926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duotone>
              <a:prstClr val="black"/>
              <a:schemeClr val="accent2">
                <a:tint val="45000"/>
                <a:satMod val="400000"/>
              </a:schemeClr>
            </a:duotone>
          </a:blip>
          <a:srcRect l="28148" t="18836" r="27408" b="28189"/>
          <a:stretch/>
        </p:blipFill>
        <p:spPr>
          <a:xfrm>
            <a:off x="0" y="0"/>
            <a:ext cx="9144000" cy="6858000"/>
          </a:xfrm>
          <a:prstGeom prst="rect">
            <a:avLst/>
          </a:prstGeom>
        </p:spPr>
      </p:pic>
    </p:spTree>
    <p:extLst>
      <p:ext uri="{BB962C8B-B14F-4D97-AF65-F5344CB8AC3E}">
        <p14:creationId xmlns:p14="http://schemas.microsoft.com/office/powerpoint/2010/main" val="20293163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41511326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3873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23525046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17461786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0" y="3824288"/>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1798638"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7" name="Group 18"/>
          <p:cNvGrpSpPr>
            <a:grpSpLocks/>
          </p:cNvGrpSpPr>
          <p:nvPr userDrawn="1"/>
        </p:nvGrpSpPr>
        <p:grpSpPr bwMode="auto">
          <a:xfrm>
            <a:off x="3717925" y="5872163"/>
            <a:ext cx="1708150" cy="395287"/>
            <a:chOff x="3718117" y="5713390"/>
            <a:chExt cx="1707767" cy="525628"/>
          </a:xfrm>
        </p:grpSpPr>
        <p:pic>
          <p:nvPicPr>
            <p:cNvPr id="8" name="Picture 19">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0"/>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defRPr/>
            </a:pPr>
            <a:r>
              <a:rPr lang="en-US" altLang="en-US" sz="5400" b="1">
                <a:solidFill>
                  <a:schemeClr val="bg1"/>
                </a:solidFill>
              </a:rPr>
              <a:t>www.FLDOE.org</a:t>
            </a:r>
          </a:p>
        </p:txBody>
      </p:sp>
      <p:pic>
        <p:nvPicPr>
          <p:cNvPr id="13" name="Picture 24" descr="FDOELogo.png"/>
          <p:cNvPicPr>
            <a:picLocks noChangeAspect="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18552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136" y="982199"/>
            <a:ext cx="5332507" cy="332192"/>
          </a:xfrm>
          <a:prstGeom prst="rect">
            <a:avLst/>
          </a:prstGeom>
        </p:spPr>
        <p:txBody>
          <a:body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Tree>
    <p:extLst>
      <p:ext uri="{BB962C8B-B14F-4D97-AF65-F5344CB8AC3E}">
        <p14:creationId xmlns:p14="http://schemas.microsoft.com/office/powerpoint/2010/main" val="77060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D35DD0B-6102-494A-A0AF-65EFF2035D57}"/>
              </a:ext>
            </a:extLst>
          </p:cNvPr>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5E292D8-5614-4C93-BAFE-F39148A31B6C}"/>
              </a:ext>
            </a:extLst>
          </p:cNvPr>
          <p:cNvSpPr>
            <a:spLocks noGrp="1"/>
          </p:cNvSpPr>
          <p:nvPr>
            <p:ph type="body" idx="1"/>
          </p:nvPr>
        </p:nvSpPr>
        <p:spPr bwMode="auto">
          <a:xfrm>
            <a:off x="628650" y="1906589"/>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a:extLst>
              <a:ext uri="{FF2B5EF4-FFF2-40B4-BE49-F238E27FC236}">
                <a16:creationId xmlns:a16="http://schemas.microsoft.com/office/drawing/2014/main" id="{7B51B461-7751-4578-A2B9-1C314DCCAE42}"/>
              </a:ext>
            </a:extLst>
          </p:cNvPr>
          <p:cNvSpPr txBox="1">
            <a:spLocks/>
          </p:cNvSpPr>
          <p:nvPr/>
        </p:nvSpPr>
        <p:spPr>
          <a:xfrm>
            <a:off x="628650" y="6400800"/>
            <a:ext cx="7886700" cy="387350"/>
          </a:xfrm>
          <a:prstGeom prst="rect">
            <a:avLst/>
          </a:prstGeom>
        </p:spPr>
        <p:txBody>
          <a:bodyPr anchor="b"/>
          <a:lstStyle>
            <a:lvl1pPr>
              <a:defRPr>
                <a:solidFill>
                  <a:schemeClr val="tx1"/>
                </a:solidFill>
                <a:latin typeface="Calibri" panose="020F0502020204030204" pitchFamily="34" charset="0"/>
                <a:cs typeface="Arial" panose="020B0604020202020204" pitchFamily="34" charset="0"/>
              </a:defRPr>
            </a:lvl1pPr>
            <a:lvl2pPr marL="685800" indent="-22860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90000"/>
              </a:lnSpc>
              <a:spcBef>
                <a:spcPts val="750"/>
              </a:spcBef>
              <a:buFont typeface="Arial" panose="020B0604020202020204" pitchFamily="34" charset="0"/>
              <a:buNone/>
              <a:defRPr/>
            </a:pPr>
            <a:r>
              <a:rPr lang="en-US" altLang="en-US" sz="900" b="1">
                <a:solidFill>
                  <a:srgbClr val="262A63"/>
                </a:solidFill>
                <a:latin typeface="Arial" panose="020B0604020202020204" pitchFamily="34" charset="0"/>
                <a:hlinkClick r:id="rId18"/>
              </a:rPr>
              <a:t>www.FLDOE.org</a:t>
            </a:r>
            <a:endParaRPr lang="en-US" altLang="en-US" sz="900" b="1">
              <a:solidFill>
                <a:srgbClr val="262A63"/>
              </a:solidFill>
              <a:latin typeface="Arial" panose="020B0604020202020204" pitchFamily="34" charset="0"/>
            </a:endParaRPr>
          </a:p>
        </p:txBody>
      </p:sp>
      <p:cxnSp>
        <p:nvCxnSpPr>
          <p:cNvPr id="11" name="Straight Connector 10">
            <a:extLst>
              <a:ext uri="{FF2B5EF4-FFF2-40B4-BE49-F238E27FC236}">
                <a16:creationId xmlns:a16="http://schemas.microsoft.com/office/drawing/2014/main" id="{6734DB86-63D3-456C-B6A6-2D37ADF180AD}"/>
              </a:ext>
            </a:extLst>
          </p:cNvPr>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a:extLst>
              <a:ext uri="{FF2B5EF4-FFF2-40B4-BE49-F238E27FC236}">
                <a16:creationId xmlns:a16="http://schemas.microsoft.com/office/drawing/2014/main" id="{D57F9744-C11B-4FDF-9C00-4AE0AB428C42}"/>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9"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6985A041-08B0-412B-8366-DEB8DEB644AC}"/>
              </a:ext>
            </a:extLst>
          </p:cNvPr>
          <p:cNvCxnSpPr/>
          <p:nvPr/>
        </p:nvCxnSpPr>
        <p:spPr>
          <a:xfrm flipH="1">
            <a:off x="1"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C7D5CAC-A799-4FE2-85DA-B95EF671F138}"/>
              </a:ext>
            </a:extLst>
          </p:cNvPr>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718E81D-53C2-4EE9-AA25-232840B01E10}"/>
              </a:ext>
            </a:extLst>
          </p:cNvPr>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a:extLst>
              <a:ext uri="{FF2B5EF4-FFF2-40B4-BE49-F238E27FC236}">
                <a16:creationId xmlns:a16="http://schemas.microsoft.com/office/drawing/2014/main" id="{E90B66F4-A604-45BB-84D7-D04AFC27D7AF}"/>
              </a:ext>
            </a:extLst>
          </p:cNvPr>
          <p:cNvSpPr txBox="1">
            <a:spLocks noChangeArrowheads="1"/>
          </p:cNvSpPr>
          <p:nvPr/>
        </p:nvSpPr>
        <p:spPr bwMode="auto">
          <a:xfrm>
            <a:off x="8628064" y="6324601"/>
            <a:ext cx="479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fld id="{68B36412-1ABD-4A10-A0D5-FCD6246D0A46}" type="slidenum">
              <a:rPr lang="en-US" altLang="en-US" sz="1200" smtClean="0">
                <a:solidFill>
                  <a:srgbClr val="7F7F7F"/>
                </a:solidFill>
              </a:rPr>
              <a:pPr eaLnBrk="1" hangingPunct="1">
                <a:defRPr/>
              </a:pPr>
              <a:t>‹#›</a:t>
            </a:fld>
            <a:endParaRPr lang="en-US" altLang="en-US" sz="1200">
              <a:solidFill>
                <a:srgbClr val="7F7F7F"/>
              </a:solidFill>
            </a:endParaRPr>
          </a:p>
        </p:txBody>
      </p:sp>
    </p:spTree>
    <p:extLst>
      <p:ext uri="{BB962C8B-B14F-4D97-AF65-F5344CB8AC3E}">
        <p14:creationId xmlns:p14="http://schemas.microsoft.com/office/powerpoint/2010/main" val="34536273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rtl="0" eaLnBrk="0" fontAlgn="base" hangingPunct="0">
        <a:lnSpc>
          <a:spcPct val="90000"/>
        </a:lnSpc>
        <a:spcBef>
          <a:spcPct val="0"/>
        </a:spcBef>
        <a:spcAft>
          <a:spcPct val="0"/>
        </a:spcAft>
        <a:defRPr lang="en-US" sz="24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2400" b="1">
          <a:solidFill>
            <a:srgbClr val="262A63"/>
          </a:solidFill>
          <a:latin typeface="Calibri" charset="0"/>
        </a:defRPr>
      </a:lvl2pPr>
      <a:lvl3pPr algn="l" rtl="0" eaLnBrk="0" fontAlgn="base" hangingPunct="0">
        <a:lnSpc>
          <a:spcPct val="90000"/>
        </a:lnSpc>
        <a:spcBef>
          <a:spcPct val="0"/>
        </a:spcBef>
        <a:spcAft>
          <a:spcPct val="0"/>
        </a:spcAft>
        <a:defRPr sz="2400" b="1">
          <a:solidFill>
            <a:srgbClr val="262A63"/>
          </a:solidFill>
          <a:latin typeface="Calibri" charset="0"/>
        </a:defRPr>
      </a:lvl3pPr>
      <a:lvl4pPr algn="l" rtl="0" eaLnBrk="0" fontAlgn="base" hangingPunct="0">
        <a:lnSpc>
          <a:spcPct val="90000"/>
        </a:lnSpc>
        <a:spcBef>
          <a:spcPct val="0"/>
        </a:spcBef>
        <a:spcAft>
          <a:spcPct val="0"/>
        </a:spcAft>
        <a:defRPr sz="2400" b="1">
          <a:solidFill>
            <a:srgbClr val="262A63"/>
          </a:solidFill>
          <a:latin typeface="Calibri" charset="0"/>
        </a:defRPr>
      </a:lvl4pPr>
      <a:lvl5pPr algn="l" rtl="0" eaLnBrk="0" fontAlgn="base" hangingPunct="0">
        <a:lnSpc>
          <a:spcPct val="90000"/>
        </a:lnSpc>
        <a:spcBef>
          <a:spcPct val="0"/>
        </a:spcBef>
        <a:spcAft>
          <a:spcPct val="0"/>
        </a:spcAft>
        <a:defRPr sz="2400" b="1">
          <a:solidFill>
            <a:srgbClr val="262A63"/>
          </a:solidFill>
          <a:latin typeface="Calibri" charset="0"/>
        </a:defRPr>
      </a:lvl5pPr>
      <a:lvl6pPr marL="342900" algn="l" rtl="0" fontAlgn="base">
        <a:lnSpc>
          <a:spcPct val="90000"/>
        </a:lnSpc>
        <a:spcBef>
          <a:spcPct val="0"/>
        </a:spcBef>
        <a:spcAft>
          <a:spcPct val="0"/>
        </a:spcAft>
        <a:defRPr sz="2400" b="1">
          <a:solidFill>
            <a:srgbClr val="262A63"/>
          </a:solidFill>
          <a:latin typeface="Calibri" charset="0"/>
        </a:defRPr>
      </a:lvl6pPr>
      <a:lvl7pPr marL="685800" algn="l" rtl="0" fontAlgn="base">
        <a:lnSpc>
          <a:spcPct val="90000"/>
        </a:lnSpc>
        <a:spcBef>
          <a:spcPct val="0"/>
        </a:spcBef>
        <a:spcAft>
          <a:spcPct val="0"/>
        </a:spcAft>
        <a:defRPr sz="2400" b="1">
          <a:solidFill>
            <a:srgbClr val="262A63"/>
          </a:solidFill>
          <a:latin typeface="Calibri" charset="0"/>
        </a:defRPr>
      </a:lvl7pPr>
      <a:lvl8pPr marL="1028700" algn="l" rtl="0" fontAlgn="base">
        <a:lnSpc>
          <a:spcPct val="90000"/>
        </a:lnSpc>
        <a:spcBef>
          <a:spcPct val="0"/>
        </a:spcBef>
        <a:spcAft>
          <a:spcPct val="0"/>
        </a:spcAft>
        <a:defRPr sz="2400" b="1">
          <a:solidFill>
            <a:srgbClr val="262A63"/>
          </a:solidFill>
          <a:latin typeface="Calibri" charset="0"/>
        </a:defRPr>
      </a:lvl8pPr>
      <a:lvl9pPr marL="1371600" algn="l" rtl="0" fontAlgn="base">
        <a:lnSpc>
          <a:spcPct val="90000"/>
        </a:lnSpc>
        <a:spcBef>
          <a:spcPct val="0"/>
        </a:spcBef>
        <a:spcAft>
          <a:spcPct val="0"/>
        </a:spcAft>
        <a:defRPr sz="2400" b="1">
          <a:solidFill>
            <a:srgbClr val="262A63"/>
          </a:solidFill>
          <a:latin typeface="Calibri" charset="0"/>
        </a:defRPr>
      </a:lvl9pPr>
    </p:titleStyle>
    <p:bodyStyle>
      <a:lvl1pPr marL="171450" indent="-171450" algn="l" rtl="0" eaLnBrk="0" fontAlgn="base" hangingPunct="0">
        <a:lnSpc>
          <a:spcPct val="100000"/>
        </a:lnSpc>
        <a:spcBef>
          <a:spcPts val="0"/>
        </a:spcBef>
        <a:spcAft>
          <a:spcPct val="0"/>
        </a:spcAft>
        <a:buClr>
          <a:srgbClr val="262A63"/>
        </a:buClr>
        <a:buFont typeface="Arial" panose="020B0604020202020204" pitchFamily="34" charset="0"/>
        <a:buChar char="•"/>
        <a:defRPr sz="2100" kern="1200">
          <a:solidFill>
            <a:schemeClr val="tx1"/>
          </a:solidFill>
          <a:latin typeface="Calibri" panose="020F0502020204030204" pitchFamily="34" charset="0"/>
          <a:ea typeface="+mn-ea"/>
          <a:cs typeface="+mn-cs"/>
        </a:defRPr>
      </a:lvl1pPr>
      <a:lvl2pPr marL="514350" indent="-171450" algn="l" rtl="0" eaLnBrk="0" fontAlgn="base" hangingPunct="0">
        <a:lnSpc>
          <a:spcPct val="100000"/>
        </a:lnSpc>
        <a:spcBef>
          <a:spcPts val="0"/>
        </a:spcBef>
        <a:spcAft>
          <a:spcPct val="0"/>
        </a:spcAft>
        <a:buClr>
          <a:srgbClr val="00689B"/>
        </a:buClr>
        <a:buFont typeface="Arial" panose="020B0604020202020204" pitchFamily="34" charset="0"/>
        <a:buChar char="•"/>
        <a:defRPr sz="1800" kern="1200">
          <a:solidFill>
            <a:schemeClr val="tx1"/>
          </a:solidFill>
          <a:latin typeface="Calibri" panose="020F0502020204030204" pitchFamily="34" charset="0"/>
          <a:ea typeface="+mn-ea"/>
          <a:cs typeface="+mn-cs"/>
        </a:defRPr>
      </a:lvl2pPr>
      <a:lvl3pPr marL="857250" indent="-171450" algn="l" rtl="0" eaLnBrk="0" fontAlgn="base" hangingPunct="0">
        <a:lnSpc>
          <a:spcPct val="100000"/>
        </a:lnSpc>
        <a:spcBef>
          <a:spcPts val="0"/>
        </a:spcBef>
        <a:spcAft>
          <a:spcPct val="0"/>
        </a:spcAft>
        <a:buClr>
          <a:srgbClr val="00A88D"/>
        </a:buClr>
        <a:buFont typeface="Arial" panose="020B0604020202020204" pitchFamily="34" charset="0"/>
        <a:buChar char="•"/>
        <a:defRPr sz="1500" kern="1200">
          <a:solidFill>
            <a:schemeClr val="tx1"/>
          </a:solidFill>
          <a:latin typeface="Calibri" panose="020F0502020204030204" pitchFamily="34" charset="0"/>
          <a:ea typeface="+mn-ea"/>
          <a:cs typeface="+mn-cs"/>
        </a:defRPr>
      </a:lvl3pPr>
      <a:lvl4pPr marL="1028700" algn="l" rtl="0" eaLnBrk="0" fontAlgn="base" hangingPunct="0">
        <a:lnSpc>
          <a:spcPct val="90000"/>
        </a:lnSpc>
        <a:spcBef>
          <a:spcPts val="375"/>
        </a:spcBef>
        <a:spcAft>
          <a:spcPct val="0"/>
        </a:spcAft>
        <a:buClr>
          <a:srgbClr val="9CB63C"/>
        </a:buClr>
        <a:buFont typeface="Arial" panose="020B0604020202020204" pitchFamily="34" charset="0"/>
        <a:defRPr sz="1500" kern="1200">
          <a:solidFill>
            <a:schemeClr val="tx1"/>
          </a:solidFill>
          <a:latin typeface="Calibri" panose="020F0502020204030204" pitchFamily="34" charset="0"/>
          <a:ea typeface="+mn-ea"/>
          <a:cs typeface="+mn-cs"/>
        </a:defRPr>
      </a:lvl4pPr>
      <a:lvl5pPr marL="1543050" indent="-171450" algn="l" rtl="0" eaLnBrk="0" fontAlgn="base" hangingPunct="0">
        <a:lnSpc>
          <a:spcPct val="90000"/>
        </a:lnSpc>
        <a:spcBef>
          <a:spcPts val="375"/>
        </a:spcBef>
        <a:spcAft>
          <a:spcPct val="0"/>
        </a:spcAft>
        <a:buClr>
          <a:srgbClr val="CD9D2C"/>
        </a:buClr>
        <a:buFont typeface="Arial" panose="020B0604020202020204" pitchFamily="34" charset="0"/>
        <a:buChar char="•"/>
        <a:defRPr sz="1500" kern="120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8"/>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66806629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Lst>
  <p:txStyles>
    <p:titleStyle>
      <a:lvl1pPr algn="l" rtl="0" eaLnBrk="0" fontAlgn="base" hangingPunct="0">
        <a:lnSpc>
          <a:spcPct val="90000"/>
        </a:lnSpc>
        <a:spcBef>
          <a:spcPct val="0"/>
        </a:spcBef>
        <a:spcAft>
          <a:spcPct val="0"/>
        </a:spcAft>
        <a:defRPr lang="en-US" sz="3200" b="1" i="0" u="none"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anose="020F0502020204030204" pitchFamily="34" charset="0"/>
        </a:defRPr>
      </a:lvl2pPr>
      <a:lvl3pPr algn="l" rtl="0" eaLnBrk="0" fontAlgn="base" hangingPunct="0">
        <a:lnSpc>
          <a:spcPct val="90000"/>
        </a:lnSpc>
        <a:spcBef>
          <a:spcPct val="0"/>
        </a:spcBef>
        <a:spcAft>
          <a:spcPct val="0"/>
        </a:spcAft>
        <a:defRPr sz="3200" b="1">
          <a:solidFill>
            <a:srgbClr val="262A63"/>
          </a:solidFill>
          <a:latin typeface="Calibri" panose="020F0502020204030204" pitchFamily="34" charset="0"/>
        </a:defRPr>
      </a:lvl3pPr>
      <a:lvl4pPr algn="l" rtl="0" eaLnBrk="0" fontAlgn="base" hangingPunct="0">
        <a:lnSpc>
          <a:spcPct val="90000"/>
        </a:lnSpc>
        <a:spcBef>
          <a:spcPct val="0"/>
        </a:spcBef>
        <a:spcAft>
          <a:spcPct val="0"/>
        </a:spcAft>
        <a:defRPr sz="3200" b="1">
          <a:solidFill>
            <a:srgbClr val="262A63"/>
          </a:solidFill>
          <a:latin typeface="Calibri" panose="020F0502020204030204" pitchFamily="34" charset="0"/>
        </a:defRPr>
      </a:lvl4pPr>
      <a:lvl5pPr algn="l" rtl="0" eaLnBrk="0" fontAlgn="base" hangingPunct="0">
        <a:lnSpc>
          <a:spcPct val="90000"/>
        </a:lnSpc>
        <a:spcBef>
          <a:spcPct val="0"/>
        </a:spcBef>
        <a:spcAft>
          <a:spcPct val="0"/>
        </a:spcAft>
        <a:defRPr sz="3200" b="1">
          <a:solidFill>
            <a:srgbClr val="262A63"/>
          </a:solidFill>
          <a:latin typeface="Calibri" panose="020F0502020204030204" pitchFamily="34" charset="0"/>
        </a:defRPr>
      </a:lvl5pPr>
      <a:lvl6pPr marL="457200" algn="l" rtl="0" fontAlgn="base">
        <a:lnSpc>
          <a:spcPct val="90000"/>
        </a:lnSpc>
        <a:spcBef>
          <a:spcPct val="0"/>
        </a:spcBef>
        <a:spcAft>
          <a:spcPct val="0"/>
        </a:spcAft>
        <a:defRPr sz="3200" b="1">
          <a:solidFill>
            <a:srgbClr val="262A63"/>
          </a:solidFill>
          <a:latin typeface="Calibri" panose="020F0502020204030204" pitchFamily="34" charset="0"/>
        </a:defRPr>
      </a:lvl6pPr>
      <a:lvl7pPr marL="914400" algn="l" rtl="0" fontAlgn="base">
        <a:lnSpc>
          <a:spcPct val="90000"/>
        </a:lnSpc>
        <a:spcBef>
          <a:spcPct val="0"/>
        </a:spcBef>
        <a:spcAft>
          <a:spcPct val="0"/>
        </a:spcAft>
        <a:defRPr sz="3200" b="1">
          <a:solidFill>
            <a:srgbClr val="262A63"/>
          </a:solidFill>
          <a:latin typeface="Calibri" panose="020F0502020204030204" pitchFamily="34" charset="0"/>
        </a:defRPr>
      </a:lvl7pPr>
      <a:lvl8pPr marL="1371600" algn="l" rtl="0" fontAlgn="base">
        <a:lnSpc>
          <a:spcPct val="90000"/>
        </a:lnSpc>
        <a:spcBef>
          <a:spcPct val="0"/>
        </a:spcBef>
        <a:spcAft>
          <a:spcPct val="0"/>
        </a:spcAft>
        <a:defRPr sz="3200" b="1">
          <a:solidFill>
            <a:srgbClr val="262A63"/>
          </a:solidFill>
          <a:latin typeface="Calibri" panose="020F0502020204030204" pitchFamily="34" charset="0"/>
        </a:defRPr>
      </a:lvl8pPr>
      <a:lvl9pPr marL="1828800" algn="l" rtl="0" fontAlgn="base">
        <a:lnSpc>
          <a:spcPct val="90000"/>
        </a:lnSpc>
        <a:spcBef>
          <a:spcPct val="0"/>
        </a:spcBef>
        <a:spcAft>
          <a:spcPct val="0"/>
        </a:spcAft>
        <a:defRPr sz="3200" b="1">
          <a:solidFill>
            <a:srgbClr val="262A63"/>
          </a:solidFill>
          <a:latin typeface="Calibri" panose="020F0502020204030204" pitchFamily="34" charset="0"/>
        </a:defRPr>
      </a:lvl9pPr>
    </p:titleStyle>
    <p:bodyStyle>
      <a:lvl1pPr marL="228600" indent="-228600"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panose="020B0604020202020204" pitchFamily="34" charset="0"/>
        <a:buChar char="•"/>
        <a:defRPr sz="2400" b="0" i="0" u="none"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mailto:PurpleStarSchools@fldoe.or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info.fldoe.org/docushare/dsweb/Get/Document-10702/2025-45.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fldoe.org/schools/k-12-public-schools/sss/military-families/purple-up.stml" TargetMode="External"/><Relationship Id="rId7" Type="http://schemas.openxmlformats.org/officeDocument/2006/relationships/hyperlink" Target="https://mic3.net/wp-content/uploads/2024/04/MIC3-Training-Promo-Flyer.pdf" TargetMode="External"/><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hyperlink" Target="http://www.buildresiliency.org/" TargetMode="External"/><Relationship Id="rId5" Type="http://schemas.openxmlformats.org/officeDocument/2006/relationships/hyperlink" Target="https://www.fldoe.org/schools/k-12-public-schools/sss/military-families/" TargetMode="External"/><Relationship Id="rId4" Type="http://schemas.openxmlformats.org/officeDocument/2006/relationships/hyperlink" Target="https://www.militaryonesource.mil/benefits/military-family-life-counseling-progra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483108" y="3186749"/>
            <a:ext cx="8177784" cy="980294"/>
          </a:xfrm>
        </p:spPr>
        <p:txBody>
          <a:bodyPr>
            <a:noAutofit/>
          </a:bodyPr>
          <a:lstStyle/>
          <a:p>
            <a:pPr eaLnBrk="1" hangingPunct="1">
              <a:defRPr/>
            </a:pPr>
            <a:r>
              <a:rPr lang="en-US" sz="3200" dirty="0"/>
              <a:t>Supporting Military Families’ Transition</a:t>
            </a:r>
            <a:br>
              <a:rPr lang="en-US" sz="3200" dirty="0"/>
            </a:br>
            <a:r>
              <a:rPr lang="en-US" sz="3200" dirty="0"/>
              <a:t>Into Florida’s Educational System</a:t>
            </a:r>
            <a:endParaRPr lang="en-US" altLang="en-US" sz="3200" dirty="0"/>
          </a:p>
        </p:txBody>
      </p:sp>
      <p:sp>
        <p:nvSpPr>
          <p:cNvPr id="2" name="Rectangle 1" descr="A Graphic depicting Florida's Military Installations&#10;&#10;West Florida Region&#10;&#10;Naval Air Station Whiting Field, Milton, FL. Multi-service primary fixed wing training and advanced helicopter pilot training.&#10;&#10;Naval Air Station Pensacola, Pensacola, FL. Provides aviation flight and maintenance training for Navy, Air Force and Coast Guard&#10;&#10;Corry Station, Pensacola, FL. Cyber warfare and intelligence training.&#10;&#10;Saufley Field, Pensacola, FL. Naval education.&#10;&#10;Hurlburt Field. West of Mary Esther, FL. Supports global special operations missions.&#10;&#10;Eglin Air Force Base, Valparaiso, FL. Conducts launch, range, and expeditionary operations supporting military, NASA, national security, and civilian missions.&#10;&#10;Naval Support Activity, Panama City, FL. ROT&amp;E for amphibious warfare, diving, maritime special operations, mine ware, and other Naval missions in coastal areas.&#10;&#10;Tyndall Air Force Base, 12 miles east of Panama City, FL. Advanced training for pilots, air traffic and weapon controllers.&#10;&#10;&#10;East North Florida Region&#10;&#10;Jacksonville International Airport, Jacksonville, FL. Florida Air National Guard Base.&#10;&#10;USMC Support Facility, Jacksonville, FL. Maritime Prepositioning Force, Seaborne Logistics.&#10;&#10;Naval Station Mayport, San Pablo Island north of Jacksonville, FL. Fleet basing and support.&#10;&#10;Naval Air Station, Jacksonville, FL. A master air and industrial base supporting anti-submarine warfare and aviation training.&#10;&#10;Camp Blanding Joint Training Center, near Starke, FL. Florida National Guard training base.&#10;&#10;&#10;Central Florida Region&#10;&#10;Pinecastle Bombing Range, Ocala National Forest near Orlando, FL. Navy Primary Live-Fire Bombing Range.&#10;&#10;Naval Support Activity Orlando, Orlando, FL. Multi-service modeling, simulation and training acquisition.&#10;&#10;Avon Park Air Force Range, Avon Park, FL. Air-to-ground training range.&#10; &#10;&#10;Central East Florida Region&#10;&#10;Cape Canaveral Space Force Station, located on Cape Canaveral in Brevard County, FL. Provides access to space and test range operations.&#10;&#10;Patrick Space Force Base, located between Satellite Beach and Cocoa Beach, in Brevard County, FL. Supports launch, range and expeditionary operations for the military, NASA and civilians.&#10;&#10;&#10;Central West Florida Region&#10;&#10;MacDill Air Force Base, south of Tampa, FL. Supports airlift and aerial refueling missions, and hosts two United commands.&#10;&#10;U.S. Central Command, Tampa, FL. United States command for Middle East.&#10;&#10;U.S. Special Operations Command, south of Tampa, FL. Worldwide command for counter-terrorism special operations.&#10;&#10;&#10;South Florida Region&#10;&#10;U.S. Coast Guard 7th District Headquarters Miami, Miami, FL. This district plays a crucial role in overseeing Coast Guard operations throughout the Southeast United States, including maritime safety and security missions. &#10;&#10;U.S. Southern Command, Miami, FL. United States command for Central and South America and the Caribbean.&#10;&#10;Homestead Air Reserve Base, near Homestead, FL. Provides combat air power, combat support forces, and humanitarian support.&#10;&#10;Naval Air Station Key West, located on Boca Chica Key, Key West, FL. The Navy’s premier pilot training facility for transient tactical aviation squadrons. &#10;"/>
          <p:cNvSpPr/>
          <p:nvPr/>
        </p:nvSpPr>
        <p:spPr>
          <a:xfrm>
            <a:off x="4460185" y="3290500"/>
            <a:ext cx="202706" cy="30008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t> </a:t>
            </a:r>
            <a:endParaRPr kumimoji="0" lang="en-US" sz="135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496872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614488" y="1129277"/>
            <a:ext cx="5915025" cy="479833"/>
          </a:xfrm>
        </p:spPr>
        <p:txBody>
          <a:bodyPr anchor="ctr"/>
          <a:lstStyle/>
          <a:p>
            <a:pPr algn="ctr"/>
            <a:r>
              <a:rPr altLang="en-US" sz="3200" dirty="0"/>
              <a:t>Agenda</a:t>
            </a:r>
          </a:p>
        </p:txBody>
      </p:sp>
      <p:sp>
        <p:nvSpPr>
          <p:cNvPr id="2" name="Content Placeholder 1">
            <a:extLst>
              <a:ext uri="{FF2B5EF4-FFF2-40B4-BE49-F238E27FC236}">
                <a16:creationId xmlns:a16="http://schemas.microsoft.com/office/drawing/2014/main" id="{F9CBFF79-340D-1D4C-8686-34443F95F728}"/>
              </a:ext>
            </a:extLst>
          </p:cNvPr>
          <p:cNvSpPr>
            <a:spLocks noGrp="1"/>
          </p:cNvSpPr>
          <p:nvPr>
            <p:ph idx="1"/>
          </p:nvPr>
        </p:nvSpPr>
        <p:spPr>
          <a:xfrm>
            <a:off x="723900" y="1774209"/>
            <a:ext cx="7928179" cy="3864591"/>
          </a:xfrm>
        </p:spPr>
        <p:txBody>
          <a:bodyPr/>
          <a:lstStyle/>
          <a:p>
            <a:pPr>
              <a:spcBef>
                <a:spcPct val="0"/>
              </a:spcBef>
              <a:spcAft>
                <a:spcPts val="1200"/>
              </a:spcAft>
              <a:buClrTx/>
              <a:defRPr/>
            </a:pPr>
            <a:r>
              <a:rPr lang="en-US" sz="2000" dirty="0">
                <a:latin typeface="+mn-lt"/>
              </a:rPr>
              <a:t>Florida’s Commitment to Military Families</a:t>
            </a:r>
          </a:p>
          <a:p>
            <a:pPr>
              <a:spcBef>
                <a:spcPct val="0"/>
              </a:spcBef>
              <a:spcAft>
                <a:spcPts val="1200"/>
              </a:spcAft>
              <a:buClrTx/>
              <a:defRPr/>
            </a:pPr>
            <a:r>
              <a:rPr lang="en-US" sz="2000" dirty="0">
                <a:latin typeface="+mn-lt"/>
              </a:rPr>
              <a:t>Military Interstate Children’s Compact Commission</a:t>
            </a:r>
          </a:p>
          <a:p>
            <a:pPr>
              <a:spcBef>
                <a:spcPct val="0"/>
              </a:spcBef>
              <a:spcAft>
                <a:spcPts val="1200"/>
              </a:spcAft>
              <a:buClrTx/>
              <a:defRPr/>
            </a:pPr>
            <a:r>
              <a:rPr lang="en-US" sz="2000" dirty="0">
                <a:latin typeface="+mn-lt"/>
              </a:rPr>
              <a:t>Memorandum of Agreement</a:t>
            </a:r>
          </a:p>
          <a:p>
            <a:pPr>
              <a:spcBef>
                <a:spcPct val="0"/>
              </a:spcBef>
              <a:spcAft>
                <a:spcPts val="1200"/>
              </a:spcAft>
              <a:buClrTx/>
              <a:defRPr/>
            </a:pPr>
            <a:r>
              <a:rPr lang="en-US" sz="2000" dirty="0">
                <a:latin typeface="+mn-lt"/>
              </a:rPr>
              <a:t>Key Components of the Interstate Compact and Florida Statutes Supporting Military Children</a:t>
            </a:r>
          </a:p>
          <a:p>
            <a:pPr>
              <a:spcBef>
                <a:spcPct val="0"/>
              </a:spcBef>
              <a:spcAft>
                <a:spcPts val="1200"/>
              </a:spcAft>
              <a:buClrTx/>
              <a:defRPr/>
            </a:pPr>
            <a:r>
              <a:rPr lang="en-US" sz="2000" dirty="0">
                <a:latin typeface="+mn-lt"/>
              </a:rPr>
              <a:t>Activity and Scenarios</a:t>
            </a:r>
          </a:p>
          <a:p>
            <a:pPr>
              <a:spcBef>
                <a:spcPct val="0"/>
              </a:spcBef>
              <a:spcAft>
                <a:spcPts val="1200"/>
              </a:spcAft>
              <a:buClrTx/>
              <a:defRPr/>
            </a:pPr>
            <a:r>
              <a:rPr lang="en-US" altLang="en-US" sz="2000" dirty="0">
                <a:ea typeface="Calibri" panose="020F0502020204030204" pitchFamily="34" charset="0"/>
                <a:cs typeface="Calibri" panose="020F0502020204030204" pitchFamily="34" charset="0"/>
              </a:rPr>
              <a:t>Military Family Resources and</a:t>
            </a:r>
            <a:br>
              <a:rPr lang="en-US" altLang="en-US" sz="2000" dirty="0">
                <a:ea typeface="Calibri" panose="020F0502020204030204" pitchFamily="34" charset="0"/>
                <a:cs typeface="Calibri" panose="020F0502020204030204" pitchFamily="34" charset="0"/>
              </a:rPr>
            </a:br>
            <a:r>
              <a:rPr lang="en-US" altLang="en-US" sz="2000" dirty="0">
                <a:ea typeface="Calibri" panose="020F0502020204030204" pitchFamily="34" charset="0"/>
                <a:cs typeface="Calibri" panose="020F0502020204030204" pitchFamily="34" charset="0"/>
              </a:rPr>
              <a:t>Training Opportunities</a:t>
            </a:r>
          </a:p>
          <a:p>
            <a:pPr>
              <a:spcBef>
                <a:spcPct val="0"/>
              </a:spcBef>
              <a:spcAft>
                <a:spcPts val="1200"/>
              </a:spcAft>
              <a:buClrTx/>
              <a:defRPr/>
            </a:pPr>
            <a:r>
              <a:rPr lang="en-US" altLang="en-US" sz="2000" dirty="0">
                <a:latin typeface="+mn-lt"/>
              </a:rPr>
              <a:t>Closing</a:t>
            </a:r>
            <a:br>
              <a:rPr lang="en-US" altLang="en-US" sz="1800" dirty="0">
                <a:latin typeface="+mn-lt"/>
              </a:rPr>
            </a:br>
            <a:endParaRPr lang="en-US" altLang="en-US" sz="900" dirty="0">
              <a:latin typeface="+mn-lt"/>
              <a:cs typeface="Calibri"/>
            </a:endParaRPr>
          </a:p>
          <a:p>
            <a:pPr marL="1314450" lvl="3" indent="-285750">
              <a:spcBef>
                <a:spcPct val="0"/>
              </a:spcBef>
              <a:spcAft>
                <a:spcPts val="0"/>
              </a:spcAft>
              <a:buClrTx/>
              <a:buFont typeface="Wingdings" panose="05000000000000000000" pitchFamily="2" charset="2"/>
              <a:buChar char="v"/>
              <a:defRPr/>
            </a:pPr>
            <a:endParaRPr lang="en-US" sz="1800" dirty="0">
              <a:latin typeface="+mn-lt"/>
            </a:endParaRPr>
          </a:p>
          <a:p>
            <a:pPr lvl="3">
              <a:spcBef>
                <a:spcPct val="0"/>
              </a:spcBef>
              <a:spcAft>
                <a:spcPts val="1800"/>
              </a:spcAft>
              <a:buClrTx/>
              <a:defRPr/>
            </a:pPr>
            <a:endParaRPr lang="en-US" sz="11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Calibri"/>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a:spcBef>
                <a:spcPct val="0"/>
              </a:spcBef>
              <a:buClrTx/>
            </a:pPr>
            <a:endParaRPr lang="en-US" altLang="en-US" sz="1600" dirty="0">
              <a:cs typeface="Calibri" panose="020F0502020204030204" pitchFamily="34" charset="0"/>
            </a:endParaRPr>
          </a:p>
          <a:p>
            <a:endParaRPr lang="en-US" sz="2800" dirty="0">
              <a:cs typeface="Calibri" panose="020F0502020204030204" pitchFamily="34" charset="0"/>
            </a:endParaRPr>
          </a:p>
        </p:txBody>
      </p:sp>
    </p:spTree>
    <p:extLst>
      <p:ext uri="{BB962C8B-B14F-4D97-AF65-F5344CB8AC3E}">
        <p14:creationId xmlns:p14="http://schemas.microsoft.com/office/powerpoint/2010/main" val="3063715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0040E-9380-2B4D-64F6-480590F04DD8}"/>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7F2E897F-4B07-8D37-C1EE-0CCEF60135BB}"/>
              </a:ext>
            </a:extLst>
          </p:cNvPr>
          <p:cNvSpPr>
            <a:spLocks noGrp="1"/>
          </p:cNvSpPr>
          <p:nvPr>
            <p:ph type="title"/>
          </p:nvPr>
        </p:nvSpPr>
        <p:spPr>
          <a:xfrm>
            <a:off x="1065212" y="2965852"/>
            <a:ext cx="7013575" cy="1076325"/>
          </a:xfrm>
        </p:spPr>
        <p:txBody>
          <a:bodyPr>
            <a:normAutofit fontScale="90000"/>
          </a:bodyPr>
          <a:lstStyle/>
          <a:p>
            <a:r>
              <a:rPr altLang="en-US" dirty="0"/>
              <a:t> </a:t>
            </a:r>
            <a:r>
              <a:rPr lang="en-US" sz="4000" dirty="0">
                <a:solidFill>
                  <a:schemeClr val="bg1"/>
                </a:solidFill>
                <a:latin typeface="+mn-lt"/>
                <a:ea typeface="Roboto" panose="02000000000000000000" pitchFamily="2" charset="0"/>
                <a:cs typeface="Roboto" panose="02000000000000000000" pitchFamily="2" charset="0"/>
              </a:rPr>
              <a:t>Florida’s Commitment to </a:t>
            </a:r>
            <a:br>
              <a:rPr lang="en-US" sz="4000" dirty="0">
                <a:solidFill>
                  <a:schemeClr val="bg1"/>
                </a:solidFill>
                <a:latin typeface="+mn-lt"/>
                <a:ea typeface="Roboto" panose="02000000000000000000" pitchFamily="2" charset="0"/>
                <a:cs typeface="Roboto" panose="02000000000000000000" pitchFamily="2" charset="0"/>
              </a:rPr>
            </a:br>
            <a:r>
              <a:rPr lang="en-US" sz="4000" dirty="0">
                <a:solidFill>
                  <a:schemeClr val="bg1"/>
                </a:solidFill>
                <a:latin typeface="+mn-lt"/>
                <a:ea typeface="Roboto" panose="02000000000000000000" pitchFamily="2" charset="0"/>
                <a:cs typeface="Roboto" panose="02000000000000000000" pitchFamily="2" charset="0"/>
              </a:rPr>
              <a:t>Military Families</a:t>
            </a:r>
            <a:br>
              <a:rPr lang="en-US" sz="3600" dirty="0">
                <a:solidFill>
                  <a:schemeClr val="bg1"/>
                </a:solidFill>
                <a:latin typeface="Roboto" panose="02000000000000000000" pitchFamily="2" charset="0"/>
                <a:ea typeface="Roboto" panose="02000000000000000000" pitchFamily="2" charset="0"/>
                <a:cs typeface="Roboto" panose="02000000000000000000" pitchFamily="2" charset="0"/>
              </a:rPr>
            </a:br>
            <a:endParaRPr altLang="en-US" dirty="0"/>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DF01A61F-C402-3BF5-1A52-36078B744622}"/>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E9E2DE5A-72CC-FC46-AD8B-70BB036C1FAD}"/>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4144089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9523B-1D5C-4899-2CBB-4548F48D9B1C}"/>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65DFA026-CA40-9586-3B35-5CF89D3E652C}"/>
              </a:ext>
            </a:extLst>
          </p:cNvPr>
          <p:cNvSpPr>
            <a:spLocks noGrp="1"/>
          </p:cNvSpPr>
          <p:nvPr>
            <p:ph type="title"/>
          </p:nvPr>
        </p:nvSpPr>
        <p:spPr>
          <a:xfrm>
            <a:off x="885066" y="1129277"/>
            <a:ext cx="7373869" cy="479833"/>
          </a:xfrm>
        </p:spPr>
        <p:txBody>
          <a:bodyPr anchor="ctr"/>
          <a:lstStyle/>
          <a:p>
            <a:pPr algn="ctr"/>
            <a:r>
              <a:rPr lang="en-US" sz="3200" dirty="0"/>
              <a:t>Florida’s Commitment to Military Families</a:t>
            </a:r>
            <a:endParaRPr altLang="en-US" sz="3200" dirty="0"/>
          </a:p>
        </p:txBody>
      </p:sp>
      <p:sp>
        <p:nvSpPr>
          <p:cNvPr id="2" name="Content Placeholder 1">
            <a:extLst>
              <a:ext uri="{FF2B5EF4-FFF2-40B4-BE49-F238E27FC236}">
                <a16:creationId xmlns:a16="http://schemas.microsoft.com/office/drawing/2014/main" id="{3A6AF9F6-CDE9-8B4A-6A14-10FB403482DC}"/>
              </a:ext>
            </a:extLst>
          </p:cNvPr>
          <p:cNvSpPr>
            <a:spLocks noGrp="1"/>
          </p:cNvSpPr>
          <p:nvPr>
            <p:ph idx="1"/>
          </p:nvPr>
        </p:nvSpPr>
        <p:spPr>
          <a:xfrm>
            <a:off x="723900" y="1774209"/>
            <a:ext cx="7928179" cy="4678841"/>
          </a:xfrm>
        </p:spPr>
        <p:txBody>
          <a:bodyPr/>
          <a:lstStyle/>
          <a:p>
            <a:pPr lvl="0"/>
            <a:r>
              <a:rPr lang="en-US" sz="2000" b="1" dirty="0"/>
              <a:t>Military Veterans Certification Pathway </a:t>
            </a:r>
            <a:r>
              <a:rPr lang="en-US" sz="2000" dirty="0"/>
              <a:t>– Allows qualified veterans to obtain a five-year temporary teaching certificate.</a:t>
            </a:r>
          </a:p>
          <a:p>
            <a:pPr lvl="0"/>
            <a:r>
              <a:rPr lang="en-US" sz="2000" b="1" dirty="0"/>
              <a:t>Heroes in the Classroom Bonus Program </a:t>
            </a:r>
            <a:r>
              <a:rPr lang="en-US" sz="2000" dirty="0"/>
              <a:t>– Recruits and incentivizes retired first responders and veterans to become full-time classroom teachers.</a:t>
            </a:r>
          </a:p>
          <a:p>
            <a:pPr lvl="0"/>
            <a:r>
              <a:rPr lang="en-US" sz="2000" b="1" dirty="0"/>
              <a:t>Purple Star Schools and Districts of Distinction Designation </a:t>
            </a:r>
            <a:r>
              <a:rPr lang="en-US" sz="2000" dirty="0"/>
              <a:t>–</a:t>
            </a:r>
            <a:r>
              <a:rPr lang="en-US" sz="2000" b="1" dirty="0"/>
              <a:t> </a:t>
            </a:r>
            <a:r>
              <a:rPr lang="en-US" sz="2000" dirty="0"/>
              <a:t>Recognizes schools and districts that demonstrate exceptional support for military families.</a:t>
            </a:r>
          </a:p>
          <a:p>
            <a:pPr lvl="0"/>
            <a:r>
              <a:rPr lang="en-US" sz="2000" b="1" dirty="0"/>
              <a:t>Florida Collegiate Purple Star Campus Program </a:t>
            </a:r>
            <a:r>
              <a:rPr lang="en-US" sz="2000" dirty="0"/>
              <a:t>– Honors postsecondary institutions that provide strong supports for military-connected students and their families.</a:t>
            </a:r>
          </a:p>
          <a:p>
            <a:pPr lvl="0"/>
            <a:r>
              <a:rPr lang="en-US" sz="2000" b="1" dirty="0"/>
              <a:t>“Purple Up Day!” </a:t>
            </a:r>
            <a:r>
              <a:rPr lang="en-US" sz="2000" dirty="0"/>
              <a:t>–</a:t>
            </a:r>
            <a:r>
              <a:rPr lang="en-US" sz="2000" b="1" dirty="0"/>
              <a:t> </a:t>
            </a:r>
            <a:r>
              <a:rPr lang="en-US" sz="2000" dirty="0"/>
              <a:t>Each April, a designated “Purple Up! Day” encourages schools and communities to show appreciation for military children. Purple was chosen because it blends the service colors of all military branches, symbolizing unity and support.</a:t>
            </a:r>
            <a:br>
              <a:rPr lang="en-US" altLang="en-US" sz="1800" dirty="0">
                <a:latin typeface="+mn-lt"/>
              </a:rPr>
            </a:br>
            <a:endParaRPr lang="en-US" altLang="en-US" sz="900" dirty="0">
              <a:latin typeface="+mn-lt"/>
              <a:cs typeface="Calibri"/>
            </a:endParaRPr>
          </a:p>
          <a:p>
            <a:pPr marL="1314450" lvl="3" indent="-285750">
              <a:spcBef>
                <a:spcPct val="0"/>
              </a:spcBef>
              <a:spcAft>
                <a:spcPts val="0"/>
              </a:spcAft>
              <a:buClrTx/>
              <a:buFont typeface="Wingdings" panose="05000000000000000000" pitchFamily="2" charset="2"/>
              <a:buChar char="v"/>
              <a:defRPr/>
            </a:pPr>
            <a:endParaRPr lang="en-US" sz="1800" dirty="0">
              <a:latin typeface="+mn-lt"/>
            </a:endParaRPr>
          </a:p>
          <a:p>
            <a:pPr lvl="3">
              <a:spcBef>
                <a:spcPct val="0"/>
              </a:spcBef>
              <a:spcAft>
                <a:spcPts val="1800"/>
              </a:spcAft>
              <a:buClrTx/>
              <a:defRPr/>
            </a:pPr>
            <a:endParaRPr lang="en-US" sz="11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Calibri"/>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a:spcBef>
                <a:spcPct val="0"/>
              </a:spcBef>
              <a:buClrTx/>
            </a:pPr>
            <a:endParaRPr lang="en-US" altLang="en-US" sz="1600" dirty="0">
              <a:cs typeface="Calibri" panose="020F0502020204030204" pitchFamily="34" charset="0"/>
            </a:endParaRPr>
          </a:p>
          <a:p>
            <a:endParaRPr lang="en-US" sz="2800" dirty="0">
              <a:cs typeface="Calibri" panose="020F0502020204030204" pitchFamily="34" charset="0"/>
            </a:endParaRPr>
          </a:p>
        </p:txBody>
      </p:sp>
    </p:spTree>
    <p:extLst>
      <p:ext uri="{BB962C8B-B14F-4D97-AF65-F5344CB8AC3E}">
        <p14:creationId xmlns:p14="http://schemas.microsoft.com/office/powerpoint/2010/main" val="3193074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6F809B-E2BE-209D-2D53-A14B753C89E7}"/>
              </a:ext>
            </a:extLst>
          </p:cNvPr>
          <p:cNvSpPr>
            <a:spLocks noGrp="1"/>
          </p:cNvSpPr>
          <p:nvPr>
            <p:ph type="title"/>
          </p:nvPr>
        </p:nvSpPr>
        <p:spPr>
          <a:xfrm>
            <a:off x="609600" y="821797"/>
            <a:ext cx="6876288" cy="1097759"/>
          </a:xfrm>
        </p:spPr>
        <p:txBody>
          <a:bodyPr/>
          <a:lstStyle/>
          <a:p>
            <a:pPr algn="ctr">
              <a:defRPr/>
            </a:pPr>
            <a:r>
              <a:rPr lang="en-US" sz="3200" dirty="0"/>
              <a:t>Purple Star School of Distinction and Purple Star School District Designations</a:t>
            </a:r>
          </a:p>
        </p:txBody>
      </p:sp>
      <p:pic>
        <p:nvPicPr>
          <p:cNvPr id="107524" name="Picture 2" descr="Florida Purple Star Campus">
            <a:extLst>
              <a:ext uri="{FF2B5EF4-FFF2-40B4-BE49-F238E27FC236}">
                <a16:creationId xmlns:a16="http://schemas.microsoft.com/office/drawing/2014/main" id="{A15AB08E-12C3-4ED1-8077-00624B19B9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5572" y="821797"/>
            <a:ext cx="994393" cy="169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BDACAB5-9765-9DEF-CF3C-CE496BC9516A}"/>
              </a:ext>
            </a:extLst>
          </p:cNvPr>
          <p:cNvSpPr txBox="1"/>
          <p:nvPr/>
        </p:nvSpPr>
        <p:spPr>
          <a:xfrm>
            <a:off x="598153" y="2065504"/>
            <a:ext cx="7538957" cy="4541518"/>
          </a:xfrm>
          <a:prstGeom prst="rect">
            <a:avLst/>
          </a:prstGeom>
          <a:noFill/>
        </p:spPr>
        <p:txBody>
          <a:bodyPr wrap="square">
            <a:noAutofit/>
          </a:bodyPr>
          <a:lstStyle/>
          <a:p>
            <a:pPr marL="285750" lvl="0" indent="-285750">
              <a:buFont typeface="Arial" panose="020B0604020202020204" pitchFamily="34" charset="0"/>
              <a:buChar char="•"/>
            </a:pPr>
            <a:r>
              <a:rPr lang="en-US" dirty="0">
                <a:highlight>
                  <a:srgbClr val="FFFFFF"/>
                </a:highlight>
              </a:rPr>
              <a:t>The Florida Purple Star School of Distinction Program was established by the Florida Legislature in 2021 and further defined in State Board of Education Rule (Rule 6A-1.0999, Florida Administrative Code). </a:t>
            </a:r>
          </a:p>
          <a:p>
            <a:pPr marL="285750" lvl="0" indent="-285750">
              <a:buFont typeface="Arial" panose="020B0604020202020204" pitchFamily="34" charset="0"/>
              <a:buChar char="•"/>
            </a:pPr>
            <a:r>
              <a:rPr lang="en-US" dirty="0">
                <a:highlight>
                  <a:srgbClr val="FFFFFF"/>
                </a:highlight>
              </a:rPr>
              <a:t>The Florida Purple Star School District Program was established in 2024, and the Collegiate Purple Star Campus designation was established in 2023. </a:t>
            </a:r>
          </a:p>
          <a:p>
            <a:pPr marL="285750" lvl="0" indent="-285750">
              <a:buFont typeface="Arial" panose="020B0604020202020204" pitchFamily="34" charset="0"/>
              <a:buChar char="•"/>
            </a:pPr>
            <a:r>
              <a:rPr lang="en-US" dirty="0">
                <a:highlight>
                  <a:srgbClr val="FFFFFF"/>
                </a:highlight>
              </a:rPr>
              <a:t>These designations honor schools, districts and collegiate campuses that go above and beyond to support the unique needs of military families, help military students navigate critical challenges and provide resources to ease school transitions. </a:t>
            </a:r>
          </a:p>
          <a:p>
            <a:pPr marL="285750" lvl="0" indent="-285750">
              <a:buFont typeface="Arial" panose="020B0604020202020204" pitchFamily="34" charset="0"/>
              <a:buChar char="•"/>
            </a:pPr>
            <a:r>
              <a:rPr lang="en-US" dirty="0">
                <a:highlight>
                  <a:srgbClr val="FFFFFF"/>
                </a:highlight>
              </a:rPr>
              <a:t>All Florida public schools and private schools participating are eligible to apply.</a:t>
            </a:r>
          </a:p>
          <a:p>
            <a:pPr lvl="0">
              <a:spcBef>
                <a:spcPts val="600"/>
              </a:spcBef>
            </a:pPr>
            <a:r>
              <a:rPr lang="en-US" dirty="0">
                <a:solidFill>
                  <a:srgbClr val="000000"/>
                </a:solidFill>
                <a:latin typeface="+mn-lt"/>
              </a:rPr>
              <a:t>For more information on Florida Purple Star Schools </a:t>
            </a:r>
            <a:r>
              <a:rPr lang="en-US" b="0" i="0" dirty="0">
                <a:solidFill>
                  <a:srgbClr val="000000"/>
                </a:solidFill>
                <a:effectLst/>
                <a:highlight>
                  <a:srgbClr val="FFFFFF"/>
                </a:highlight>
                <a:latin typeface="+mn-lt"/>
              </a:rPr>
              <a:t>of Distinction and Purple Star School Districts</a:t>
            </a:r>
            <a:r>
              <a:rPr lang="en-US" dirty="0">
                <a:solidFill>
                  <a:srgbClr val="000000"/>
                </a:solidFill>
                <a:latin typeface="+mn-lt"/>
              </a:rPr>
              <a:t>, please contact </a:t>
            </a:r>
            <a:r>
              <a:rPr lang="en-US" u="sng" dirty="0">
                <a:latin typeface="+mn-lt"/>
                <a:hlinkClick r:id="rId4"/>
              </a:rPr>
              <a:t>PurpleStarSchools@fldoe.org</a:t>
            </a:r>
            <a:r>
              <a:rPr lang="en-US" dirty="0">
                <a:solidFill>
                  <a:srgbClr val="000000"/>
                </a:solidFill>
                <a:latin typeface="+mn-lt"/>
              </a:rPr>
              <a:t>.</a:t>
            </a:r>
            <a:endParaRPr lang="en-US" b="1" dirty="0">
              <a:solidFill>
                <a:srgbClr val="000000"/>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8EBE-59FA-A293-32C7-406BA9DD65E5}"/>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8E39C9A5-940A-1FBF-7130-644A0FDC477A}"/>
              </a:ext>
            </a:extLst>
          </p:cNvPr>
          <p:cNvSpPr>
            <a:spLocks noGrp="1"/>
          </p:cNvSpPr>
          <p:nvPr>
            <p:ph type="title"/>
          </p:nvPr>
        </p:nvSpPr>
        <p:spPr>
          <a:xfrm>
            <a:off x="1065213" y="3209044"/>
            <a:ext cx="7013575" cy="1076325"/>
          </a:xfrm>
        </p:spPr>
        <p:txBody>
          <a:bodyPr>
            <a:noAutofit/>
          </a:bodyPr>
          <a:lstStyle/>
          <a:p>
            <a:r>
              <a:rPr altLang="en-US" sz="3600" dirty="0">
                <a:latin typeface="+mn-lt"/>
              </a:rPr>
              <a:t> </a:t>
            </a:r>
            <a:r>
              <a:rPr lang="en-US" sz="3600" dirty="0"/>
              <a:t>Military Interstate Children’s Compact Commission (MIC3)</a:t>
            </a:r>
            <a:br>
              <a:rPr lang="en-US" sz="3600" dirty="0"/>
            </a:br>
            <a:br>
              <a:rPr lang="en-US" sz="3600" dirty="0">
                <a:solidFill>
                  <a:schemeClr val="bg1"/>
                </a:solidFill>
                <a:latin typeface="+mn-lt"/>
                <a:ea typeface="Roboto" panose="02000000000000000000" pitchFamily="2" charset="0"/>
                <a:cs typeface="Roboto" panose="02000000000000000000" pitchFamily="2" charset="0"/>
              </a:rPr>
            </a:br>
            <a:endParaRPr altLang="en-US" sz="3600" dirty="0">
              <a:latin typeface="+mn-lt"/>
            </a:endParaRPr>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D6984900-C5A7-2917-DD7A-8A7E698C05E7}"/>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3B73A966-B393-07B2-146F-A27C5A56E64B}"/>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3345392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D4BC2-C5A5-2FFB-C859-95575D52C2F4}"/>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242D11F9-6EA9-81D1-CB1D-F6F3B0096662}"/>
              </a:ext>
            </a:extLst>
          </p:cNvPr>
          <p:cNvSpPr>
            <a:spLocks noGrp="1"/>
          </p:cNvSpPr>
          <p:nvPr>
            <p:ph type="title"/>
          </p:nvPr>
        </p:nvSpPr>
        <p:spPr>
          <a:xfrm>
            <a:off x="1614488" y="1129277"/>
            <a:ext cx="5915025" cy="479833"/>
          </a:xfrm>
        </p:spPr>
        <p:txBody>
          <a:bodyPr anchor="ctr"/>
          <a:lstStyle/>
          <a:p>
            <a:pPr algn="ctr"/>
            <a:r>
              <a:rPr lang="en-US" sz="3200" dirty="0"/>
              <a:t>MIC3</a:t>
            </a:r>
            <a:endParaRPr altLang="en-US" sz="3200" dirty="0"/>
          </a:p>
        </p:txBody>
      </p:sp>
      <p:sp>
        <p:nvSpPr>
          <p:cNvPr id="2" name="Content Placeholder 1">
            <a:extLst>
              <a:ext uri="{FF2B5EF4-FFF2-40B4-BE49-F238E27FC236}">
                <a16:creationId xmlns:a16="http://schemas.microsoft.com/office/drawing/2014/main" id="{6937EED1-1E3C-75F0-72D9-7309424199C1}"/>
              </a:ext>
            </a:extLst>
          </p:cNvPr>
          <p:cNvSpPr>
            <a:spLocks noGrp="1"/>
          </p:cNvSpPr>
          <p:nvPr>
            <p:ph idx="1"/>
          </p:nvPr>
        </p:nvSpPr>
        <p:spPr>
          <a:xfrm>
            <a:off x="723900" y="1656979"/>
            <a:ext cx="7928179" cy="4887511"/>
          </a:xfrm>
        </p:spPr>
        <p:txBody>
          <a:bodyPr/>
          <a:lstStyle/>
          <a:p>
            <a:pPr lvl="0"/>
            <a:r>
              <a:rPr lang="en-US" sz="2000" dirty="0"/>
              <a:t>Florida is one of the original 11 states to adopt the Interstate Compact, formally enacting it into law in June 2008 through section (s.) 1000.36, Florida Statutes (F.S.), which also established the Florida Council on the Interstate Compact on Educational Opportunity for Military Children.</a:t>
            </a:r>
          </a:p>
          <a:p>
            <a:pPr lvl="0"/>
            <a:r>
              <a:rPr lang="en-US" sz="2000" dirty="0"/>
              <a:t>The Council consists of eight members, including Florida Department of Education (FDOE) leaders, military and executive representatives, legislative appointees and two gubernatorially appointed liaisons: the Compact Commissioner and Military Family Education Liaison.</a:t>
            </a:r>
          </a:p>
          <a:p>
            <a:pPr lvl="0"/>
            <a:r>
              <a:rPr lang="en-US" sz="2000" dirty="0"/>
              <a:t>In addition, military installation school liaisons and representatives from the Florida Defense Alliance, </a:t>
            </a:r>
            <a:r>
              <a:rPr lang="en-US" sz="2000" dirty="0" err="1"/>
              <a:t>FloridaCommerce</a:t>
            </a:r>
            <a:r>
              <a:rPr lang="en-US" sz="2000" dirty="0"/>
              <a:t> and the Florida Military Family Special Needs Network regularly participate in Council meetings.</a:t>
            </a:r>
          </a:p>
          <a:p>
            <a:pPr lvl="0"/>
            <a:r>
              <a:rPr lang="en-US" sz="2000" dirty="0"/>
              <a:t>The Council meets quarterly to advance the educational success of children from military families by promoting collaborative solutions that ease school transitions and address challenges associated with frequent moves and parental deployments.</a:t>
            </a:r>
            <a:br>
              <a:rPr lang="en-US" altLang="en-US" sz="1800" dirty="0">
                <a:latin typeface="+mn-lt"/>
              </a:rPr>
            </a:br>
            <a:endParaRPr lang="en-US" altLang="en-US" sz="900" dirty="0">
              <a:latin typeface="+mn-lt"/>
              <a:cs typeface="Calibri"/>
            </a:endParaRPr>
          </a:p>
          <a:p>
            <a:pPr marL="1314450" lvl="3" indent="-285750">
              <a:spcBef>
                <a:spcPct val="0"/>
              </a:spcBef>
              <a:spcAft>
                <a:spcPts val="0"/>
              </a:spcAft>
              <a:buClrTx/>
              <a:buFont typeface="Wingdings" panose="05000000000000000000" pitchFamily="2" charset="2"/>
              <a:buChar char="v"/>
              <a:defRPr/>
            </a:pPr>
            <a:endParaRPr lang="en-US" sz="1800" dirty="0">
              <a:latin typeface="+mn-lt"/>
            </a:endParaRPr>
          </a:p>
          <a:p>
            <a:pPr lvl="3">
              <a:spcBef>
                <a:spcPct val="0"/>
              </a:spcBef>
              <a:spcAft>
                <a:spcPts val="1800"/>
              </a:spcAft>
              <a:buClrTx/>
              <a:defRPr/>
            </a:pPr>
            <a:endParaRPr lang="en-US" sz="11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Calibri"/>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a:spcBef>
                <a:spcPct val="0"/>
              </a:spcBef>
              <a:buClrTx/>
            </a:pPr>
            <a:endParaRPr lang="en-US" altLang="en-US" sz="1600" dirty="0">
              <a:cs typeface="Calibri" panose="020F0502020204030204" pitchFamily="34" charset="0"/>
            </a:endParaRPr>
          </a:p>
          <a:p>
            <a:endParaRPr lang="en-US" sz="2800" dirty="0">
              <a:cs typeface="Calibri" panose="020F0502020204030204" pitchFamily="34" charset="0"/>
            </a:endParaRPr>
          </a:p>
        </p:txBody>
      </p:sp>
    </p:spTree>
    <p:extLst>
      <p:ext uri="{BB962C8B-B14F-4D97-AF65-F5344CB8AC3E}">
        <p14:creationId xmlns:p14="http://schemas.microsoft.com/office/powerpoint/2010/main" val="1916985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B435DD-327E-7313-E582-ECA4F6DCEE03}"/>
              </a:ext>
            </a:extLst>
          </p:cNvPr>
          <p:cNvSpPr>
            <a:spLocks noGrp="1"/>
          </p:cNvSpPr>
          <p:nvPr>
            <p:ph type="title"/>
          </p:nvPr>
        </p:nvSpPr>
        <p:spPr>
          <a:xfrm>
            <a:off x="257547" y="752810"/>
            <a:ext cx="8129216" cy="1009016"/>
          </a:xfrm>
        </p:spPr>
        <p:txBody>
          <a:bodyPr>
            <a:normAutofit/>
          </a:bodyPr>
          <a:lstStyle/>
          <a:p>
            <a:r>
              <a:rPr lang="en-US" sz="2800"/>
              <a:t>Florida’s Military Installations </a:t>
            </a:r>
            <a:endParaRPr lang="en-US" sz="2700" dirty="0">
              <a:solidFill>
                <a:srgbClr val="04A651"/>
              </a:solidFill>
              <a:latin typeface="Franklin Gothic Book"/>
            </a:endParaRPr>
          </a:p>
        </p:txBody>
      </p:sp>
      <p:sp>
        <p:nvSpPr>
          <p:cNvPr id="6" name="TextBox 5" descr="A Graphic depicting Florida's Military Installations&#10;&#10;West Florida Region&#10;&#10;Naval Air Station Whiting Field, Milton, FL. Multi-service primary fixed wing training and advanced helicopter pilot training.&#10;&#10;Naval Air Station Pensacola, Pensacola, FL. Provides aviation flight and maintenance training for Navy, Air Force and Coast Guard&#10;&#10;Corry Station, Pensacola, FL. Cyber warfare and intelligence training.&#10;&#10;Saufley Field, Pensacola, FL. Naval education.&#10;&#10;Hurlburt Field. West of Mary Esther, FL. Supports global special operations missions.&#10;&#10;Eglin Air Force Base, Valparaiso, FL. Conducts launch, range, and expeditionary operations supporting military, NASA, national security, and civilian missions.&#10;&#10;Naval Support Activity, Panama City, FL. ROT&amp;E for amphibious warfare, diving, maritime special operations, mine ware, and other Naval missions in coastal areas.&#10;&#10;Tyndall Air Force Base, 12 miles east of Panama City, FL. Advanced training for pilots, air traffic and weapon controllers.&#10;&#10;&#10;East North Florida Region&#10;&#10;Jacksonville International Airport, Jacksonville, FL. Florida Air National Guard Base.&#10;&#10;USMC Support Facility, Jacksonville, FL. Maritime Prepositioning Force, Seaborne Logistics.&#10;&#10;Naval Station Mayport, San Pablo Island north of Jacksonville, FL. Fleet basing and support.&#10;&#10;Naval Air Station, Jacksonville, FL. A master air and industrial base supporting anti-submarine warfare and aviation training.&#10;&#10;Camp Blanding Joint Training Center, near Starke, FL. Florida National Guard training base.&#10;&#10;&#10;Central Florida Region&#10;&#10;Pinecastle Bombing Range, Ocala National Forest near Orlando, FL. Navy Primary Live-Fire Bombing Range.&#10;&#10;Naval Support Activity Orlando, Orlando, FL. Multi-service modeling, simulation and training acquisition.&#10;&#10;Avon Park Air Force Range, Avon Park, FL. Air-to-ground training range.&#10; &#10;&#10;Central East Florida Region&#10;&#10;Cape Canaveral Space Force Station, located on Cape Canaveral in Brevard County, FL. Provides access to space and test range operations.&#10;&#10;Patrick Space Force Base, located between Satellite Beach and Cocoa Beach, in Brevard County, FL. Supports launch, range and expeditionary operations for the military, NASA and civilians.&#10;&#10;&#10;Central West Florida Region&#10;&#10;MacDill Air Force Base, south of Tampa, FL. Supports airlift and aerial refueling missions, and hosts two United commands.&#10;&#10;U.S. Central Command, Tampa, FL. United States command for Middle East.&#10;&#10;U.S. Special Operations Command, south of Tampa, FL. Worldwide command for counter-terrorism special operations.&#10;&#10;&#10;South Florida Region&#10;&#10;U.S. Coast Guard 7th District Headquarters Miami, Miami, FL. This district plays a crucial role in overseeing Coast Guard operations throughout the Southeast United States, including maritime safety and security missions. &#10;&#10;U.S. Southern Command, Miami, FL. United States command for Central and South America and the Caribbean.&#10;&#10;Homestead Air Reserve Base, near Homestead, FL. Provides combat air power, combat support forces, and humanitarian support.&#10;&#10;Naval Air Station Key West, located on Boca Chica Key, Key West, FL. The Navy’s premier pilot training facility for transient tactical aviation squadrons. &#10;">
            <a:extLst>
              <a:ext uri="{FF2B5EF4-FFF2-40B4-BE49-F238E27FC236}">
                <a16:creationId xmlns:a16="http://schemas.microsoft.com/office/drawing/2014/main" id="{DAF55EB1-34ED-E544-42EF-C2B87CC9B276}"/>
              </a:ext>
            </a:extLst>
          </p:cNvPr>
          <p:cNvSpPr txBox="1"/>
          <p:nvPr/>
        </p:nvSpPr>
        <p:spPr>
          <a:xfrm>
            <a:off x="2286000" y="3239191"/>
            <a:ext cx="4572000" cy="300082"/>
          </a:xfrm>
          <a:prstGeom prst="rect">
            <a:avLst/>
          </a:prstGeom>
          <a:noFill/>
        </p:spPr>
        <p:txBody>
          <a:bodyPr wrap="square">
            <a:spAutoFit/>
          </a:bodyPr>
          <a:lstStyle/>
          <a:p>
            <a:endParaRPr lang="en-US" sz="1350" dirty="0"/>
          </a:p>
        </p:txBody>
      </p:sp>
      <p:pic>
        <p:nvPicPr>
          <p:cNvPr id="8" name="Picture 7" descr="Map of Florida highlighting military installations, missions, and key organizations with labeled icons and color-coded boxes indicating different branches and functions. Notable elements include major bases like NAS Pensacola, MacDill AFB, and Camp Blanding, with detailed descriptions of their roles, such as training, air operations, and support activities.&#10;">
            <a:extLst>
              <a:ext uri="{FF2B5EF4-FFF2-40B4-BE49-F238E27FC236}">
                <a16:creationId xmlns:a16="http://schemas.microsoft.com/office/drawing/2014/main" id="{2165CC17-9291-C733-E6F6-E6FCF749E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74" y="808893"/>
            <a:ext cx="9192112" cy="5754619"/>
          </a:xfrm>
          <a:prstGeom prst="rect">
            <a:avLst/>
          </a:prstGeom>
          <a:solidFill>
            <a:srgbClr val="125C75"/>
          </a:solidFill>
        </p:spPr>
      </p:pic>
      <p:sp>
        <p:nvSpPr>
          <p:cNvPr id="2" name="Rectangle 1">
            <a:extLst>
              <a:ext uri="{FF2B5EF4-FFF2-40B4-BE49-F238E27FC236}">
                <a16:creationId xmlns:a16="http://schemas.microsoft.com/office/drawing/2014/main" id="{0CF04F94-04BC-77CB-FF87-7781C6A1EC3C}"/>
              </a:ext>
              <a:ext uri="{C183D7F6-B498-43B3-948B-1728B52AA6E4}">
                <adec:decorative xmlns:adec="http://schemas.microsoft.com/office/drawing/2017/decorative" val="1"/>
              </a:ext>
            </a:extLst>
          </p:cNvPr>
          <p:cNvSpPr/>
          <p:nvPr/>
        </p:nvSpPr>
        <p:spPr>
          <a:xfrm>
            <a:off x="69730" y="799165"/>
            <a:ext cx="9074270" cy="448425"/>
          </a:xfrm>
          <a:prstGeom prst="rect">
            <a:avLst/>
          </a:prstGeom>
          <a:solidFill>
            <a:srgbClr val="125C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3B7CFA-8470-29D3-48BE-D7BAAEF04E36}"/>
              </a:ext>
            </a:extLst>
          </p:cNvPr>
          <p:cNvSpPr txBox="1"/>
          <p:nvPr/>
        </p:nvSpPr>
        <p:spPr>
          <a:xfrm>
            <a:off x="0" y="817118"/>
            <a:ext cx="9144000" cy="430887"/>
          </a:xfrm>
          <a:prstGeom prst="rect">
            <a:avLst/>
          </a:prstGeom>
          <a:noFill/>
        </p:spPr>
        <p:txBody>
          <a:bodyPr wrap="square" rtlCol="0">
            <a:spAutoFit/>
          </a:bodyPr>
          <a:lstStyle/>
          <a:p>
            <a:pPr algn="ctr"/>
            <a:r>
              <a:rPr lang="en-US" sz="2100" b="1" dirty="0">
                <a:solidFill>
                  <a:schemeClr val="bg1"/>
                </a:solidFill>
                <a:latin typeface="Arial Narrow" panose="020B0606020202030204" pitchFamily="34" charset="0"/>
              </a:rPr>
              <a:t>Florida’s Military Installations, Missions and Key Organizations</a:t>
            </a:r>
          </a:p>
        </p:txBody>
      </p:sp>
    </p:spTree>
    <p:extLst>
      <p:ext uri="{BB962C8B-B14F-4D97-AF65-F5344CB8AC3E}">
        <p14:creationId xmlns:p14="http://schemas.microsoft.com/office/powerpoint/2010/main" val="133884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E06CA-C4A8-97E0-16A5-B5EFD713B2AC}"/>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B5FE679E-7FC2-FD4C-AEB8-331ADBE692D9}"/>
              </a:ext>
            </a:extLst>
          </p:cNvPr>
          <p:cNvSpPr>
            <a:spLocks noGrp="1"/>
          </p:cNvSpPr>
          <p:nvPr>
            <p:ph type="title"/>
          </p:nvPr>
        </p:nvSpPr>
        <p:spPr>
          <a:xfrm>
            <a:off x="1065212" y="2965852"/>
            <a:ext cx="7013575" cy="1076325"/>
          </a:xfrm>
        </p:spPr>
        <p:txBody>
          <a:bodyPr>
            <a:noAutofit/>
          </a:bodyPr>
          <a:lstStyle/>
          <a:p>
            <a:r>
              <a:rPr altLang="en-US" sz="3600" dirty="0">
                <a:latin typeface="+mn-lt"/>
              </a:rPr>
              <a:t> </a:t>
            </a:r>
            <a:r>
              <a:rPr lang="en-US" sz="3600" dirty="0">
                <a:solidFill>
                  <a:schemeClr val="bg1"/>
                </a:solidFill>
                <a:latin typeface="+mn-lt"/>
                <a:ea typeface="Roboto" panose="02000000000000000000" pitchFamily="2" charset="0"/>
                <a:cs typeface="Roboto" panose="02000000000000000000" pitchFamily="2" charset="0"/>
              </a:rPr>
              <a:t>Memorandum of Agreement (MOA)</a:t>
            </a:r>
            <a:br>
              <a:rPr lang="en-US" sz="3600" dirty="0">
                <a:solidFill>
                  <a:schemeClr val="bg1"/>
                </a:solidFill>
                <a:latin typeface="+mn-lt"/>
                <a:ea typeface="Roboto" panose="02000000000000000000" pitchFamily="2" charset="0"/>
                <a:cs typeface="Roboto" panose="02000000000000000000" pitchFamily="2" charset="0"/>
              </a:rPr>
            </a:br>
            <a:endParaRPr altLang="en-US" sz="3600" dirty="0">
              <a:latin typeface="+mn-lt"/>
            </a:endParaRPr>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3AE0FFC0-3887-A8D8-F4A0-18A4CA85C7E3}"/>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549519FC-BDB1-4740-5593-847806F64E81}"/>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768849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460E02D5-5382-EDD4-F22C-12C18C671E30}"/>
              </a:ext>
            </a:extLst>
          </p:cNvPr>
          <p:cNvSpPr>
            <a:spLocks noGrp="1"/>
          </p:cNvSpPr>
          <p:nvPr>
            <p:ph type="title"/>
          </p:nvPr>
        </p:nvSpPr>
        <p:spPr/>
        <p:txBody>
          <a:bodyPr/>
          <a:lstStyle/>
          <a:p>
            <a:pPr algn="ctr"/>
            <a:r>
              <a:rPr altLang="en-US" sz="3200" dirty="0"/>
              <a:t>Section 1003.05(2), F.S. – Assistance to Transitioning Military Students</a:t>
            </a:r>
          </a:p>
        </p:txBody>
      </p:sp>
      <p:sp>
        <p:nvSpPr>
          <p:cNvPr id="17411" name="Content Placeholder 2">
            <a:extLst>
              <a:ext uri="{FF2B5EF4-FFF2-40B4-BE49-F238E27FC236}">
                <a16:creationId xmlns:a16="http://schemas.microsoft.com/office/drawing/2014/main" id="{ED93EEAA-07A2-3CE0-5A07-7E854D5E2966}"/>
              </a:ext>
            </a:extLst>
          </p:cNvPr>
          <p:cNvSpPr>
            <a:spLocks noGrp="1"/>
          </p:cNvSpPr>
          <p:nvPr>
            <p:ph idx="1"/>
          </p:nvPr>
        </p:nvSpPr>
        <p:spPr>
          <a:xfrm>
            <a:off x="628650" y="2133600"/>
            <a:ext cx="7886700" cy="4127503"/>
          </a:xfrm>
        </p:spPr>
        <p:txBody>
          <a:bodyPr/>
          <a:lstStyle/>
          <a:p>
            <a:pPr>
              <a:spcAft>
                <a:spcPts val="600"/>
              </a:spcAft>
            </a:pPr>
            <a:r>
              <a:rPr lang="en-US" altLang="en-US" dirty="0"/>
              <a:t>FDOE will facilitate the development and implementation of MOAs between school districts and military installations.</a:t>
            </a:r>
          </a:p>
          <a:p>
            <a:pPr>
              <a:spcAft>
                <a:spcPts val="600"/>
              </a:spcAft>
            </a:pPr>
            <a:r>
              <a:rPr lang="en-US" altLang="en-US" dirty="0"/>
              <a:t>MOAs must include strategies to support students of active-duty military personnel during school transitions.</a:t>
            </a:r>
          </a:p>
          <a:p>
            <a:pPr>
              <a:spcAft>
                <a:spcPts val="600"/>
              </a:spcAft>
            </a:pPr>
            <a:r>
              <a:rPr lang="en-US" altLang="en-US" dirty="0"/>
              <a:t>Please see the </a:t>
            </a:r>
            <a:r>
              <a:rPr lang="en-US" altLang="en-US" dirty="0">
                <a:hlinkClick r:id="rId3"/>
              </a:rPr>
              <a:t>DPS: 2025-45</a:t>
            </a:r>
            <a:r>
              <a:rPr lang="en-US" altLang="en-US" dirty="0"/>
              <a:t> Memorandum sent to districts on September 5, 2025. </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00AB4-DB24-E353-55A7-2B1D1D9DF616}"/>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DD154ADB-D5A9-7A8A-89B5-E1EF6EF30AE0}"/>
              </a:ext>
            </a:extLst>
          </p:cNvPr>
          <p:cNvSpPr>
            <a:spLocks noGrp="1"/>
          </p:cNvSpPr>
          <p:nvPr>
            <p:ph type="title"/>
          </p:nvPr>
        </p:nvSpPr>
        <p:spPr>
          <a:xfrm>
            <a:off x="628650" y="966788"/>
            <a:ext cx="7886700" cy="793750"/>
          </a:xfrm>
        </p:spPr>
        <p:txBody>
          <a:bodyPr/>
          <a:lstStyle/>
          <a:p>
            <a:pPr algn="ctr"/>
            <a:r>
              <a:rPr lang="en-US" sz="3200" dirty="0"/>
              <a:t>MOA Considerations</a:t>
            </a:r>
            <a:endParaRPr altLang="en-US" sz="3200" dirty="0"/>
          </a:p>
        </p:txBody>
      </p:sp>
      <p:sp>
        <p:nvSpPr>
          <p:cNvPr id="6" name="Rectangle 4">
            <a:extLst>
              <a:ext uri="{FF2B5EF4-FFF2-40B4-BE49-F238E27FC236}">
                <a16:creationId xmlns:a16="http://schemas.microsoft.com/office/drawing/2014/main" id="{9A2B67AA-B36C-046B-2512-8BD2B3158755}"/>
              </a:ext>
            </a:extLst>
          </p:cNvPr>
          <p:cNvSpPr>
            <a:spLocks noGrp="1" noChangeArrowheads="1"/>
          </p:cNvSpPr>
          <p:nvPr>
            <p:ph idx="1"/>
          </p:nvPr>
        </p:nvSpPr>
        <p:spPr bwMode="auto">
          <a:xfrm>
            <a:off x="628650" y="1860422"/>
            <a:ext cx="78867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0000"/>
              </a:lnSpc>
              <a:spcBef>
                <a:spcPct val="0"/>
              </a:spcBef>
              <a:buClrTx/>
            </a:pPr>
            <a:r>
              <a:rPr kumimoji="0" lang="en-US" altLang="en-US" sz="2200" i="0" u="none" strike="noStrike" cap="none" normalizeH="0" baseline="0" dirty="0">
                <a:ln>
                  <a:noFill/>
                </a:ln>
                <a:effectLst/>
                <a:latin typeface="+mn-lt"/>
              </a:rPr>
              <a:t>MOAs should clearly define:</a:t>
            </a:r>
          </a:p>
          <a:p>
            <a:pPr lvl="1">
              <a:lnSpc>
                <a:spcPct val="100000"/>
              </a:lnSpc>
              <a:spcBef>
                <a:spcPct val="0"/>
              </a:spcBef>
              <a:buClr>
                <a:srgbClr val="0070C0"/>
              </a:buClr>
            </a:pPr>
            <a:r>
              <a:rPr lang="en-US" altLang="en-US" sz="2200" dirty="0">
                <a:latin typeface="+mn-lt"/>
              </a:rPr>
              <a:t>Point(s) of contact at the school and military installation</a:t>
            </a:r>
          </a:p>
          <a:p>
            <a:pPr lvl="1">
              <a:lnSpc>
                <a:spcPct val="100000"/>
              </a:lnSpc>
              <a:spcBef>
                <a:spcPct val="0"/>
              </a:spcBef>
              <a:buClr>
                <a:srgbClr val="0070C0"/>
              </a:buClr>
            </a:pPr>
            <a:r>
              <a:rPr lang="en-US" altLang="en-US" sz="2200" dirty="0">
                <a:latin typeface="+mn-lt"/>
              </a:rPr>
              <a:t>Procedures for timely enrollment and transfer of student records</a:t>
            </a:r>
          </a:p>
          <a:p>
            <a:pPr lvl="1">
              <a:lnSpc>
                <a:spcPct val="100000"/>
              </a:lnSpc>
              <a:spcBef>
                <a:spcPct val="0"/>
              </a:spcBef>
              <a:buClr>
                <a:srgbClr val="0070C0"/>
              </a:buClr>
            </a:pPr>
            <a:r>
              <a:rPr lang="en-US" altLang="en-US" sz="2200" dirty="0">
                <a:latin typeface="+mn-lt"/>
              </a:rPr>
              <a:t>Assignment and placement of students in courses/programs</a:t>
            </a:r>
          </a:p>
          <a:p>
            <a:pPr lvl="1">
              <a:lnSpc>
                <a:spcPct val="100000"/>
              </a:lnSpc>
              <a:spcBef>
                <a:spcPct val="0"/>
              </a:spcBef>
              <a:buClr>
                <a:srgbClr val="0070C0"/>
              </a:buClr>
            </a:pPr>
            <a:r>
              <a:rPr lang="en-US" altLang="en-US" sz="2200" dirty="0">
                <a:latin typeface="+mn-lt"/>
              </a:rPr>
              <a:t>Policies for excused absences related to military obligations</a:t>
            </a:r>
          </a:p>
          <a:p>
            <a:pPr lvl="1">
              <a:lnSpc>
                <a:spcPct val="100000"/>
              </a:lnSpc>
              <a:spcBef>
                <a:spcPct val="0"/>
              </a:spcBef>
              <a:buClr>
                <a:srgbClr val="0070C0"/>
              </a:buClr>
            </a:pPr>
            <a:r>
              <a:rPr lang="en-US" altLang="en-US" sz="2200" dirty="0">
                <a:latin typeface="+mn-lt"/>
              </a:rPr>
              <a:t>Coordination for special programs and support services (504s, Individual Educational Plans [IEP], gifted, etc.)</a:t>
            </a:r>
          </a:p>
          <a:p>
            <a:pPr>
              <a:lnSpc>
                <a:spcPct val="100000"/>
              </a:lnSpc>
              <a:spcBef>
                <a:spcPct val="0"/>
              </a:spcBef>
              <a:buClrTx/>
            </a:pPr>
            <a:r>
              <a:rPr lang="en-US" altLang="en-US" sz="2200" dirty="0"/>
              <a:t>MOAs should be reviewe</a:t>
            </a:r>
            <a:r>
              <a:rPr kumimoji="0" lang="en-US" altLang="en-US" sz="2200" i="0" u="none" strike="noStrike" cap="none" normalizeH="0" baseline="0" dirty="0">
                <a:ln>
                  <a:noFill/>
                </a:ln>
                <a:effectLst/>
                <a:latin typeface="+mn-lt"/>
              </a:rPr>
              <a:t>d and updated annually to ensure compliance.</a:t>
            </a:r>
          </a:p>
          <a:p>
            <a:pPr>
              <a:lnSpc>
                <a:spcPct val="100000"/>
              </a:lnSpc>
              <a:spcBef>
                <a:spcPct val="0"/>
              </a:spcBef>
              <a:buClrTx/>
            </a:pPr>
            <a:r>
              <a:rPr lang="en-US" altLang="en-US" sz="2200" dirty="0">
                <a:latin typeface="+mn-lt"/>
              </a:rPr>
              <a:t>MOAs should be accessible to applicable school and military personnel. </a:t>
            </a:r>
            <a:endParaRPr kumimoji="0" lang="en-US" altLang="en-US" sz="2200" i="0" u="none" strike="noStrike" cap="none" normalizeH="0" baseline="0" dirty="0">
              <a:ln>
                <a:noFill/>
              </a:ln>
              <a:effectLst/>
              <a:latin typeface="+mn-lt"/>
            </a:endParaRPr>
          </a:p>
        </p:txBody>
      </p:sp>
    </p:spTree>
    <p:extLst>
      <p:ext uri="{BB962C8B-B14F-4D97-AF65-F5344CB8AC3E}">
        <p14:creationId xmlns:p14="http://schemas.microsoft.com/office/powerpoint/2010/main" val="2800459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778D-E412-5571-6008-AC46FE3DFB6E}"/>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E98F01EE-E60D-0F48-6D63-7A6660AEADA1}"/>
              </a:ext>
            </a:extLst>
          </p:cNvPr>
          <p:cNvSpPr>
            <a:spLocks noGrp="1"/>
          </p:cNvSpPr>
          <p:nvPr>
            <p:ph type="title"/>
          </p:nvPr>
        </p:nvSpPr>
        <p:spPr>
          <a:xfrm>
            <a:off x="1065212" y="2907484"/>
            <a:ext cx="7013575" cy="1076325"/>
          </a:xfrm>
        </p:spPr>
        <p:txBody>
          <a:bodyPr>
            <a:normAutofit fontScale="90000"/>
          </a:bodyPr>
          <a:lstStyle/>
          <a:p>
            <a:r>
              <a:rPr altLang="en-US" dirty="0">
                <a:latin typeface="+mn-lt"/>
              </a:rPr>
              <a:t> </a:t>
            </a:r>
            <a:r>
              <a:rPr lang="en-US" sz="3600" dirty="0">
                <a:latin typeface="+mn-lt"/>
              </a:rPr>
              <a:t>Key Components of the Interstate Compact and Florida Statutes Supporting Military Children</a:t>
            </a:r>
            <a:br>
              <a:rPr lang="en-US" sz="3600" dirty="0">
                <a:solidFill>
                  <a:schemeClr val="bg1"/>
                </a:solidFill>
                <a:latin typeface="+mn-lt"/>
                <a:ea typeface="Roboto" panose="02000000000000000000" pitchFamily="2" charset="0"/>
                <a:cs typeface="Roboto" panose="02000000000000000000" pitchFamily="2" charset="0"/>
              </a:rPr>
            </a:br>
            <a:endParaRPr altLang="en-US" dirty="0">
              <a:latin typeface="+mn-lt"/>
            </a:endParaRPr>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D797BEAA-9141-E61E-EB84-56E4F9F60A23}"/>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50AB93C3-2424-578B-BD66-E6B517CF9D84}"/>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4291018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34ABD5-BA86-79ED-2E83-4B46AEED7B29}"/>
              </a:ext>
            </a:extLst>
          </p:cNvPr>
          <p:cNvSpPr>
            <a:spLocks noGrp="1"/>
          </p:cNvSpPr>
          <p:nvPr>
            <p:ph type="title"/>
          </p:nvPr>
        </p:nvSpPr>
        <p:spPr/>
        <p:txBody>
          <a:bodyPr/>
          <a:lstStyle/>
          <a:p>
            <a:pPr algn="ctr"/>
            <a:r>
              <a:rPr lang="en-US" sz="3200" dirty="0"/>
              <a:t>Florida Statutes Supporting </a:t>
            </a:r>
            <a:br>
              <a:rPr lang="en-US" sz="3200" dirty="0"/>
            </a:br>
            <a:r>
              <a:rPr lang="en-US" sz="3200" dirty="0"/>
              <a:t>Military-Connected Students</a:t>
            </a:r>
          </a:p>
        </p:txBody>
      </p:sp>
      <p:sp>
        <p:nvSpPr>
          <p:cNvPr id="6" name="Rectangle 2">
            <a:extLst>
              <a:ext uri="{FF2B5EF4-FFF2-40B4-BE49-F238E27FC236}">
                <a16:creationId xmlns:a16="http://schemas.microsoft.com/office/drawing/2014/main" id="{C5BE68A7-42E2-5A7D-9B7A-ACAFC7819429}"/>
              </a:ext>
            </a:extLst>
          </p:cNvPr>
          <p:cNvSpPr>
            <a:spLocks noGrp="1" noChangeArrowheads="1"/>
          </p:cNvSpPr>
          <p:nvPr>
            <p:ph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0000"/>
              </a:lnSpc>
              <a:spcBef>
                <a:spcPct val="0"/>
              </a:spcBef>
              <a:buClrTx/>
            </a:pPr>
            <a:r>
              <a:rPr lang="en-US" altLang="en-US" sz="2600" b="1" dirty="0">
                <a:latin typeface="+mn-lt"/>
              </a:rPr>
              <a:t>Section 1000.36, F.S.</a:t>
            </a:r>
            <a:br>
              <a:rPr lang="en-US" altLang="en-US" sz="2600" dirty="0">
                <a:latin typeface="+mn-lt"/>
              </a:rPr>
            </a:br>
            <a:r>
              <a:rPr lang="en-US" altLang="en-US" sz="2600" dirty="0">
                <a:latin typeface="+mn-lt"/>
              </a:rPr>
              <a:t>Interstate Compact on Educational Opportunity for Military Children</a:t>
            </a:r>
          </a:p>
          <a:p>
            <a:pPr lvl="1">
              <a:lnSpc>
                <a:spcPct val="100000"/>
              </a:lnSpc>
              <a:spcBef>
                <a:spcPct val="0"/>
              </a:spcBef>
              <a:buClr>
                <a:srgbClr val="0070C0"/>
              </a:buClr>
            </a:pPr>
            <a:r>
              <a:rPr lang="en-US" altLang="en-US" sz="2600" dirty="0">
                <a:latin typeface="+mn-lt"/>
              </a:rPr>
              <a:t>Article IV: Enrollment and Records</a:t>
            </a:r>
          </a:p>
          <a:p>
            <a:pPr lvl="1">
              <a:lnSpc>
                <a:spcPct val="100000"/>
              </a:lnSpc>
              <a:spcBef>
                <a:spcPct val="0"/>
              </a:spcBef>
              <a:spcAft>
                <a:spcPts val="1200"/>
              </a:spcAft>
              <a:buClr>
                <a:srgbClr val="0070C0"/>
              </a:buClr>
            </a:pPr>
            <a:r>
              <a:rPr lang="en-US" altLang="en-US" sz="2600" dirty="0">
                <a:latin typeface="+mn-lt"/>
              </a:rPr>
              <a:t>Article V: Placement and Attendance</a:t>
            </a:r>
          </a:p>
          <a:p>
            <a:pPr>
              <a:lnSpc>
                <a:spcPct val="100000"/>
              </a:lnSpc>
              <a:spcBef>
                <a:spcPct val="0"/>
              </a:spcBef>
              <a:buClrTx/>
            </a:pPr>
            <a:r>
              <a:rPr kumimoji="0" lang="en-US" altLang="en-US" sz="2600" b="1" i="0" u="none" strike="noStrike" cap="none" normalizeH="0" baseline="0" dirty="0">
                <a:ln>
                  <a:noFill/>
                </a:ln>
                <a:solidFill>
                  <a:schemeClr val="tx1"/>
                </a:solidFill>
                <a:effectLst/>
                <a:latin typeface="+mn-lt"/>
              </a:rPr>
              <a:t>Section 1003.05, F.S.</a:t>
            </a:r>
            <a:br>
              <a:rPr kumimoji="0" lang="en-US" altLang="en-US" sz="2600" b="0" i="0" u="none" strike="noStrike" cap="none" normalizeH="0" baseline="0" dirty="0">
                <a:ln>
                  <a:noFill/>
                </a:ln>
                <a:solidFill>
                  <a:schemeClr val="tx1"/>
                </a:solidFill>
                <a:effectLst/>
                <a:latin typeface="+mn-lt"/>
              </a:rPr>
            </a:br>
            <a:r>
              <a:rPr kumimoji="0" lang="en-US" altLang="en-US" sz="2600" b="0" i="0" u="none" strike="noStrike" cap="none" normalizeH="0" baseline="0" dirty="0">
                <a:ln>
                  <a:noFill/>
                </a:ln>
                <a:solidFill>
                  <a:schemeClr val="tx1"/>
                </a:solidFill>
                <a:effectLst/>
                <a:latin typeface="+mn-lt"/>
              </a:rPr>
              <a:t>Assistance to Transitioning Students from Military Families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58542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8B411-B9F2-4A8A-6F7A-09E5B38E83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A878D2-8194-A541-1571-C76951966D77}"/>
              </a:ext>
            </a:extLst>
          </p:cNvPr>
          <p:cNvSpPr>
            <a:spLocks noGrp="1"/>
          </p:cNvSpPr>
          <p:nvPr>
            <p:ph type="title"/>
          </p:nvPr>
        </p:nvSpPr>
        <p:spPr>
          <a:xfrm>
            <a:off x="628650" y="1200251"/>
            <a:ext cx="7886700" cy="793750"/>
          </a:xfrm>
        </p:spPr>
        <p:txBody>
          <a:bodyPr/>
          <a:lstStyle/>
          <a:p>
            <a:pPr algn="ctr"/>
            <a:r>
              <a:rPr lang="en-US" sz="3200" dirty="0"/>
              <a:t>Section 1000.36, F.S., Purpose of the </a:t>
            </a:r>
            <a:br>
              <a:rPr lang="en-US" sz="3200" dirty="0"/>
            </a:br>
            <a:r>
              <a:rPr lang="en-US" sz="3200" kern="100" dirty="0">
                <a:ea typeface="Calibri" panose="020F0502020204030204" pitchFamily="34" charset="0"/>
                <a:cs typeface="Times New Roman" panose="02020603050405020304" pitchFamily="18" charset="0"/>
              </a:rPr>
              <a:t>Interstate Compact on Educational </a:t>
            </a:r>
            <a:br>
              <a:rPr lang="en-US" sz="3200" kern="100" dirty="0">
                <a:ea typeface="Calibri" panose="020F0502020204030204" pitchFamily="34" charset="0"/>
                <a:cs typeface="Times New Roman" panose="02020603050405020304" pitchFamily="18" charset="0"/>
              </a:rPr>
            </a:br>
            <a:r>
              <a:rPr lang="en-US" sz="3200" kern="100" dirty="0">
                <a:ea typeface="Calibri" panose="020F0502020204030204" pitchFamily="34" charset="0"/>
                <a:cs typeface="Times New Roman" panose="02020603050405020304" pitchFamily="18" charset="0"/>
              </a:rPr>
              <a:t>Opportunity for Military Children </a:t>
            </a:r>
            <a:endParaRPr lang="en-US" sz="3200" dirty="0"/>
          </a:p>
        </p:txBody>
      </p:sp>
      <p:sp>
        <p:nvSpPr>
          <p:cNvPr id="5" name="Content Placeholder 4">
            <a:extLst>
              <a:ext uri="{FF2B5EF4-FFF2-40B4-BE49-F238E27FC236}">
                <a16:creationId xmlns:a16="http://schemas.microsoft.com/office/drawing/2014/main" id="{E21AF540-F192-B965-B023-731D230E2D3C}"/>
              </a:ext>
            </a:extLst>
          </p:cNvPr>
          <p:cNvSpPr>
            <a:spLocks noGrp="1"/>
          </p:cNvSpPr>
          <p:nvPr>
            <p:ph idx="1"/>
          </p:nvPr>
        </p:nvSpPr>
        <p:spPr>
          <a:xfrm>
            <a:off x="628650" y="2402732"/>
            <a:ext cx="7886700" cy="3858371"/>
          </a:xfrm>
        </p:spPr>
        <p:txBody>
          <a:bodyPr/>
          <a:lstStyle/>
          <a:p>
            <a:pPr>
              <a:spcAft>
                <a:spcPts val="0"/>
              </a:spcAft>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The Interstate Compact on Educational Opportunity for Military Children was developed jointly by </a:t>
            </a:r>
            <a:r>
              <a:rPr lang="en-US" sz="1700" kern="100" dirty="0">
                <a:ea typeface="Calibri" panose="020F0502020204030204" pitchFamily="34" charset="0"/>
                <a:cs typeface="Times New Roman" panose="02020603050405020304" pitchFamily="18" charset="0"/>
              </a:rPr>
              <a:t>t</a:t>
            </a: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he Council of State Governments’ National Center for Interstate Compacts and the U.S. Department of Defense, with input from policy experts, national associations, teachers, school administrators, military families and federal, state and local officials. </a:t>
            </a:r>
          </a:p>
          <a:p>
            <a:pPr>
              <a:spcAft>
                <a:spcPts val="0"/>
              </a:spcAft>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The Compact eases interstate education transition challenges encountered by the children of active-duty service members, such as enrollment, eligibility, placement and graduation. </a:t>
            </a:r>
          </a:p>
          <a:p>
            <a:pPr>
              <a:spcAft>
                <a:spcPts val="0"/>
              </a:spcAft>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On average, military students will attend six to nine different school systems from kindergarten to 12th grade.</a:t>
            </a:r>
          </a:p>
          <a:p>
            <a:pPr>
              <a:spcAft>
                <a:spcPts val="0"/>
              </a:spcAft>
            </a:pPr>
            <a:r>
              <a:rPr lang="en-US" sz="1700" kern="100" dirty="0">
                <a:effectLst/>
                <a:latin typeface="Calibri" panose="020F0502020204030204" pitchFamily="34" charset="0"/>
                <a:ea typeface="Calibri" panose="020F0502020204030204" pitchFamily="34" charset="0"/>
                <a:cs typeface="Times New Roman" panose="02020603050405020304" pitchFamily="18" charset="0"/>
              </a:rPr>
              <a:t>The purpose of this Compact is to remove barriers to educational success imposed on children of military families because of frequent moves and deployment of their parents.</a:t>
            </a:r>
          </a:p>
          <a:p>
            <a:endParaRPr lang="en-US" dirty="0"/>
          </a:p>
        </p:txBody>
      </p:sp>
    </p:spTree>
    <p:extLst>
      <p:ext uri="{BB962C8B-B14F-4D97-AF65-F5344CB8AC3E}">
        <p14:creationId xmlns:p14="http://schemas.microsoft.com/office/powerpoint/2010/main" val="1887463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34D9-4D3C-4952-3437-A8C860AEEC3E}"/>
              </a:ext>
            </a:extLst>
          </p:cNvPr>
          <p:cNvSpPr>
            <a:spLocks noGrp="1"/>
          </p:cNvSpPr>
          <p:nvPr>
            <p:ph type="title"/>
          </p:nvPr>
        </p:nvSpPr>
        <p:spPr/>
        <p:txBody>
          <a:bodyPr/>
          <a:lstStyle/>
          <a:p>
            <a:pPr algn="ctr"/>
            <a:r>
              <a:rPr lang="en-US" sz="3200" dirty="0"/>
              <a:t>Article IV – Education, Records, and Enrollment – Section 1000.36, F.S. </a:t>
            </a:r>
          </a:p>
        </p:txBody>
      </p:sp>
      <p:sp>
        <p:nvSpPr>
          <p:cNvPr id="3" name="Content Placeholder 2">
            <a:extLst>
              <a:ext uri="{FF2B5EF4-FFF2-40B4-BE49-F238E27FC236}">
                <a16:creationId xmlns:a16="http://schemas.microsoft.com/office/drawing/2014/main" id="{28C651AD-2FE4-D58E-2A8E-99F170F83BF9}"/>
              </a:ext>
            </a:extLst>
          </p:cNvPr>
          <p:cNvSpPr>
            <a:spLocks noGrp="1"/>
          </p:cNvSpPr>
          <p:nvPr>
            <p:ph idx="1"/>
          </p:nvPr>
        </p:nvSpPr>
        <p:spPr>
          <a:xfrm>
            <a:off x="628650" y="1896891"/>
            <a:ext cx="7886700" cy="4276660"/>
          </a:xfrm>
        </p:spPr>
        <p:txBody>
          <a:bodyPr/>
          <a:lstStyle/>
          <a:p>
            <a:pPr marL="0" indent="0" algn="ctr">
              <a:buNone/>
            </a:pPr>
            <a:r>
              <a:rPr lang="en-US" sz="2800" b="1" dirty="0"/>
              <a:t>Use of Unofficial Education Records </a:t>
            </a:r>
          </a:p>
          <a:p>
            <a:r>
              <a:rPr lang="en-US" sz="2400" dirty="0"/>
              <a:t>If a child’s official education records cannot be released to the parents for the purpose of transfer, the custodian of the records in the sending state shall prepare and furnish to the parent a complete set of unofficial educational records containing uniform information as determined by the Interstate Commission. </a:t>
            </a:r>
          </a:p>
          <a:p>
            <a:r>
              <a:rPr lang="en-US" sz="2400" dirty="0"/>
              <a:t>Upon receipt of the unofficial education records by a school in the receiving state, that school shall enroll and appropriately place the student based on the information provided in the unofficial records pending validation by the official records, as quickly as possible.</a:t>
            </a:r>
          </a:p>
        </p:txBody>
      </p:sp>
    </p:spTree>
    <p:extLst>
      <p:ext uri="{BB962C8B-B14F-4D97-AF65-F5344CB8AC3E}">
        <p14:creationId xmlns:p14="http://schemas.microsoft.com/office/powerpoint/2010/main" val="226220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C2E6-D347-65E5-B4B3-DD0BA80F7440}"/>
              </a:ext>
            </a:extLst>
          </p:cNvPr>
          <p:cNvSpPr>
            <a:spLocks noGrp="1"/>
          </p:cNvSpPr>
          <p:nvPr>
            <p:ph type="title"/>
          </p:nvPr>
        </p:nvSpPr>
        <p:spPr/>
        <p:txBody>
          <a:bodyPr/>
          <a:lstStyle/>
          <a:p>
            <a:pPr algn="ctr"/>
            <a:r>
              <a:rPr lang="en-US" sz="3200" dirty="0"/>
              <a:t>Article IV – Education, Records, and Enrollment – Section 1000.36, F.S. </a:t>
            </a:r>
          </a:p>
        </p:txBody>
      </p:sp>
      <p:sp>
        <p:nvSpPr>
          <p:cNvPr id="3" name="Content Placeholder 2">
            <a:extLst>
              <a:ext uri="{FF2B5EF4-FFF2-40B4-BE49-F238E27FC236}">
                <a16:creationId xmlns:a16="http://schemas.microsoft.com/office/drawing/2014/main" id="{E6AF24AF-8C60-95C3-D7BE-4E888F8EE2DE}"/>
              </a:ext>
            </a:extLst>
          </p:cNvPr>
          <p:cNvSpPr>
            <a:spLocks noGrp="1"/>
          </p:cNvSpPr>
          <p:nvPr>
            <p:ph idx="1"/>
          </p:nvPr>
        </p:nvSpPr>
        <p:spPr>
          <a:xfrm>
            <a:off x="628650" y="1951302"/>
            <a:ext cx="7886700" cy="4251433"/>
          </a:xfrm>
        </p:spPr>
        <p:txBody>
          <a:bodyPr/>
          <a:lstStyle/>
          <a:p>
            <a:pPr marL="0" indent="0" algn="ctr">
              <a:buNone/>
            </a:pPr>
            <a:r>
              <a:rPr lang="en-US" sz="2800" b="1" dirty="0"/>
              <a:t>Official Education Records</a:t>
            </a:r>
          </a:p>
          <a:p>
            <a:r>
              <a:rPr lang="en-US" sz="2400" dirty="0"/>
              <a:t>Simultaneous with the enrollment and conditional placement of the student, the school in the receiving state shall request the student’s official education record from the school in the sending state. </a:t>
            </a:r>
          </a:p>
          <a:p>
            <a:r>
              <a:rPr lang="en-US" sz="2400" dirty="0"/>
              <a:t>Upon receipt of the request, the school in the sending state shall process and furnish the official education records to the school in the receiving state within 10 days or within such time as is reasonably determined under the rules adopted by the Interstate Commission</a:t>
            </a:r>
            <a:r>
              <a:rPr lang="en-US" sz="2000" dirty="0"/>
              <a:t>.</a:t>
            </a:r>
          </a:p>
        </p:txBody>
      </p:sp>
    </p:spTree>
    <p:extLst>
      <p:ext uri="{BB962C8B-B14F-4D97-AF65-F5344CB8AC3E}">
        <p14:creationId xmlns:p14="http://schemas.microsoft.com/office/powerpoint/2010/main" val="2626099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5654C-60AB-88F7-383C-ED79525E596E}"/>
              </a:ext>
            </a:extLst>
          </p:cNvPr>
          <p:cNvSpPr>
            <a:spLocks noGrp="1"/>
          </p:cNvSpPr>
          <p:nvPr>
            <p:ph type="title"/>
          </p:nvPr>
        </p:nvSpPr>
        <p:spPr/>
        <p:txBody>
          <a:bodyPr/>
          <a:lstStyle/>
          <a:p>
            <a:pPr algn="ctr"/>
            <a:r>
              <a:rPr lang="en-US" sz="3200" dirty="0"/>
              <a:t>Article IV – Education, Records, and Enrollment – Section 1000.36, F.S. </a:t>
            </a:r>
          </a:p>
        </p:txBody>
      </p:sp>
      <p:sp>
        <p:nvSpPr>
          <p:cNvPr id="3" name="Content Placeholder 2">
            <a:extLst>
              <a:ext uri="{FF2B5EF4-FFF2-40B4-BE49-F238E27FC236}">
                <a16:creationId xmlns:a16="http://schemas.microsoft.com/office/drawing/2014/main" id="{315C0719-CC5F-94A6-41EA-76180EA27976}"/>
              </a:ext>
            </a:extLst>
          </p:cNvPr>
          <p:cNvSpPr>
            <a:spLocks noGrp="1"/>
          </p:cNvSpPr>
          <p:nvPr>
            <p:ph idx="1"/>
          </p:nvPr>
        </p:nvSpPr>
        <p:spPr>
          <a:xfrm>
            <a:off x="628650" y="1921157"/>
            <a:ext cx="7886700" cy="4281578"/>
          </a:xfrm>
        </p:spPr>
        <p:txBody>
          <a:bodyPr/>
          <a:lstStyle/>
          <a:p>
            <a:pPr marL="0" indent="0" algn="ctr">
              <a:buNone/>
            </a:pPr>
            <a:r>
              <a:rPr lang="en-US" sz="2800" b="1" dirty="0"/>
              <a:t>Immunization Verification</a:t>
            </a:r>
          </a:p>
          <a:p>
            <a:r>
              <a:rPr lang="en-US" sz="2400" dirty="0"/>
              <a:t>Compact states must give 30 days from the date of enrollment or within such time as is reasonably determined under the rules adopted by the Interstate Commission for students to obtain any immunization required by the receiving state.</a:t>
            </a:r>
          </a:p>
          <a:p>
            <a:r>
              <a:rPr lang="en-US" sz="2400" dirty="0"/>
              <a:t>For a series of immunizations, initial vaccinations must be obtained within 30 days or within such time as is reasonably determined under the rules promulgated by the Interstate Commission.</a:t>
            </a:r>
          </a:p>
          <a:p>
            <a:endParaRPr lang="en-US" dirty="0"/>
          </a:p>
        </p:txBody>
      </p:sp>
    </p:spTree>
    <p:extLst>
      <p:ext uri="{BB962C8B-B14F-4D97-AF65-F5344CB8AC3E}">
        <p14:creationId xmlns:p14="http://schemas.microsoft.com/office/powerpoint/2010/main" val="2356185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EB23-886B-E2CE-C84C-F7FC39A326E1}"/>
              </a:ext>
            </a:extLst>
          </p:cNvPr>
          <p:cNvSpPr>
            <a:spLocks noGrp="1"/>
          </p:cNvSpPr>
          <p:nvPr>
            <p:ph type="title"/>
          </p:nvPr>
        </p:nvSpPr>
        <p:spPr/>
        <p:txBody>
          <a:bodyPr/>
          <a:lstStyle/>
          <a:p>
            <a:pPr algn="ctr"/>
            <a:r>
              <a:rPr lang="en-US" sz="3200" dirty="0"/>
              <a:t>Article IV – Education, Records, and Enrollment – Section 1000.36, F.S. </a:t>
            </a:r>
          </a:p>
        </p:txBody>
      </p:sp>
      <p:sp>
        <p:nvSpPr>
          <p:cNvPr id="3" name="Content Placeholder 2">
            <a:extLst>
              <a:ext uri="{FF2B5EF4-FFF2-40B4-BE49-F238E27FC236}">
                <a16:creationId xmlns:a16="http://schemas.microsoft.com/office/drawing/2014/main" id="{A791DB1D-2AB3-8CA1-32F1-7900D94E0F27}"/>
              </a:ext>
            </a:extLst>
          </p:cNvPr>
          <p:cNvSpPr>
            <a:spLocks noGrp="1"/>
          </p:cNvSpPr>
          <p:nvPr>
            <p:ph idx="1"/>
          </p:nvPr>
        </p:nvSpPr>
        <p:spPr>
          <a:xfrm>
            <a:off x="628650" y="1961351"/>
            <a:ext cx="7886700" cy="4241384"/>
          </a:xfrm>
        </p:spPr>
        <p:txBody>
          <a:bodyPr/>
          <a:lstStyle/>
          <a:p>
            <a:pPr marL="0" indent="0" algn="ctr">
              <a:buNone/>
            </a:pPr>
            <a:r>
              <a:rPr lang="en-US" sz="2800" b="1" dirty="0"/>
              <a:t>Age and Grade Level</a:t>
            </a:r>
          </a:p>
          <a:p>
            <a:r>
              <a:rPr lang="en-US" sz="2000" dirty="0"/>
              <a:t>Students shall be allowed to continue their enrollment at grade level in the receiving state commensurate with their grade level, including kindergarten, from a local educational agency (LEA) in the sending state at the time of transition, regardless of age.</a:t>
            </a:r>
          </a:p>
          <a:p>
            <a:r>
              <a:rPr lang="en-US" sz="2000" dirty="0"/>
              <a:t>A student who has satisfactorily completed the prerequisite grade level in the LEA in the sending state is eligible for enrollment in the next highest grade level in the receiving state, regardless of age. </a:t>
            </a:r>
          </a:p>
          <a:p>
            <a:r>
              <a:rPr lang="en-US" sz="2000" dirty="0"/>
              <a:t>A student transferring after the start of the school year in the receiving state shall enter the school in the receiving state on their validated level from an accredited school in the sending state.</a:t>
            </a:r>
          </a:p>
        </p:txBody>
      </p:sp>
    </p:spTree>
    <p:extLst>
      <p:ext uri="{BB962C8B-B14F-4D97-AF65-F5344CB8AC3E}">
        <p14:creationId xmlns:p14="http://schemas.microsoft.com/office/powerpoint/2010/main" val="181896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78C3-275F-FF57-0BDF-F3D2B7C15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E1D76-F542-C01D-84AF-3A9114B2855D}"/>
              </a:ext>
            </a:extLst>
          </p:cNvPr>
          <p:cNvSpPr>
            <a:spLocks noGrp="1"/>
          </p:cNvSpPr>
          <p:nvPr>
            <p:ph type="title"/>
          </p:nvPr>
        </p:nvSpPr>
        <p:spPr/>
        <p:txBody>
          <a:bodyPr/>
          <a:lstStyle/>
          <a:p>
            <a:pPr algn="ctr"/>
            <a:r>
              <a:rPr lang="en-US" sz="3200" dirty="0"/>
              <a:t>Article V – Placement and Attendance – Section 1000.36, F.S. </a:t>
            </a:r>
          </a:p>
        </p:txBody>
      </p:sp>
      <p:sp>
        <p:nvSpPr>
          <p:cNvPr id="3" name="Content Placeholder 2">
            <a:extLst>
              <a:ext uri="{FF2B5EF4-FFF2-40B4-BE49-F238E27FC236}">
                <a16:creationId xmlns:a16="http://schemas.microsoft.com/office/drawing/2014/main" id="{8E496BB6-51E4-0512-3EA8-04DF6B4B12F2}"/>
              </a:ext>
            </a:extLst>
          </p:cNvPr>
          <p:cNvSpPr>
            <a:spLocks noGrp="1"/>
          </p:cNvSpPr>
          <p:nvPr>
            <p:ph idx="1"/>
          </p:nvPr>
        </p:nvSpPr>
        <p:spPr>
          <a:xfrm>
            <a:off x="628650" y="1945259"/>
            <a:ext cx="7886700" cy="4354753"/>
          </a:xfrm>
        </p:spPr>
        <p:txBody>
          <a:bodyPr/>
          <a:lstStyle/>
          <a:p>
            <a:pPr marL="0" indent="0" algn="ctr">
              <a:buNone/>
            </a:pPr>
            <a:r>
              <a:rPr lang="en-US" sz="2800" b="1" dirty="0"/>
              <a:t>Initial Placement in Educational Courses</a:t>
            </a:r>
          </a:p>
          <a:p>
            <a:r>
              <a:rPr lang="en-US" sz="1850" dirty="0"/>
              <a:t>If a student transfers before or during the school year, the receiving state school shall initially honor placement of the student in educational courses based on the student’s enrollment in the sending state school or educational assessments conducted at the school in the sending state if the courses are offered. </a:t>
            </a:r>
          </a:p>
          <a:p>
            <a:r>
              <a:rPr lang="en-US" sz="1850" dirty="0"/>
              <a:t>Course placement includes, but is not limited to, Honors, International Baccalaureate, Advanced Placement, Advanced International Certificate of Education, dual enrollment, and career and technical education courses. </a:t>
            </a:r>
          </a:p>
          <a:p>
            <a:r>
              <a:rPr lang="en-US" sz="1850" dirty="0"/>
              <a:t>Continuing the student’s academic program from the previous school and promoting placement in academically and career challenging courses should be paramount when considering placement. A school in the receiving state is not precluded from performing subsequent evaluations to ensure appropriate placement and continued enrollment of the student in the courses.</a:t>
            </a:r>
          </a:p>
          <a:p>
            <a:endParaRPr lang="en-US" dirty="0"/>
          </a:p>
          <a:p>
            <a:endParaRPr lang="en-US" dirty="0"/>
          </a:p>
        </p:txBody>
      </p:sp>
    </p:spTree>
    <p:extLst>
      <p:ext uri="{BB962C8B-B14F-4D97-AF65-F5344CB8AC3E}">
        <p14:creationId xmlns:p14="http://schemas.microsoft.com/office/powerpoint/2010/main" val="3539885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A67E-7338-236C-7116-0EFADB1D7648}"/>
              </a:ext>
            </a:extLst>
          </p:cNvPr>
          <p:cNvSpPr>
            <a:spLocks noGrp="1"/>
          </p:cNvSpPr>
          <p:nvPr>
            <p:ph type="title"/>
          </p:nvPr>
        </p:nvSpPr>
        <p:spPr/>
        <p:txBody>
          <a:bodyPr/>
          <a:lstStyle/>
          <a:p>
            <a:pPr algn="ctr"/>
            <a:r>
              <a:rPr lang="en-US" sz="3200" dirty="0"/>
              <a:t>Article V – Placement and Attendance – Section 1000.36, F.S. </a:t>
            </a:r>
          </a:p>
        </p:txBody>
      </p:sp>
      <p:sp>
        <p:nvSpPr>
          <p:cNvPr id="3" name="Content Placeholder 2">
            <a:extLst>
              <a:ext uri="{FF2B5EF4-FFF2-40B4-BE49-F238E27FC236}">
                <a16:creationId xmlns:a16="http://schemas.microsoft.com/office/drawing/2014/main" id="{DF0D3E75-A076-54B6-8A3B-0C4505E4C734}"/>
              </a:ext>
            </a:extLst>
          </p:cNvPr>
          <p:cNvSpPr>
            <a:spLocks noGrp="1"/>
          </p:cNvSpPr>
          <p:nvPr>
            <p:ph idx="1"/>
          </p:nvPr>
        </p:nvSpPr>
        <p:spPr>
          <a:xfrm>
            <a:off x="628650" y="2001544"/>
            <a:ext cx="7886700" cy="4201191"/>
          </a:xfrm>
        </p:spPr>
        <p:txBody>
          <a:bodyPr/>
          <a:lstStyle/>
          <a:p>
            <a:pPr marL="0" indent="0" algn="ctr">
              <a:lnSpc>
                <a:spcPts val="2900"/>
              </a:lnSpc>
              <a:spcBef>
                <a:spcPts val="0"/>
              </a:spcBef>
              <a:buNone/>
            </a:pPr>
            <a:r>
              <a:rPr lang="en-US" sz="2800" b="1" dirty="0"/>
              <a:t>Educational Testing in Sending </a:t>
            </a:r>
          </a:p>
          <a:p>
            <a:pPr marL="0" indent="0" algn="ctr">
              <a:lnSpc>
                <a:spcPts val="2900"/>
              </a:lnSpc>
              <a:spcBef>
                <a:spcPts val="0"/>
              </a:spcBef>
              <a:buNone/>
            </a:pPr>
            <a:r>
              <a:rPr lang="en-US" sz="2800" b="1" dirty="0"/>
              <a:t>State vs. Receiving State</a:t>
            </a:r>
          </a:p>
          <a:p>
            <a:r>
              <a:rPr lang="en-US" sz="2000" dirty="0"/>
              <a:t>The receiving state school must initially honor placement of the student in educational programs based on current educational assessments conducted at the school in the sending state or participation or placement in like programs in the sending state. Such programs include, but are not limited to:</a:t>
            </a:r>
          </a:p>
          <a:p>
            <a:pPr lvl="1"/>
            <a:r>
              <a:rPr lang="en-US" sz="2000" dirty="0"/>
              <a:t>Gifted and talented programs; and</a:t>
            </a:r>
          </a:p>
          <a:p>
            <a:pPr lvl="1"/>
            <a:r>
              <a:rPr lang="en-US" sz="2000" dirty="0"/>
              <a:t>English as a second language (ESL).</a:t>
            </a:r>
          </a:p>
          <a:p>
            <a:r>
              <a:rPr lang="en-US" sz="2000" dirty="0"/>
              <a:t>A school in the receiving state is not precluded from performing subsequent evaluations to ensure appropriate placement and continued enrollment of the student in the courses.</a:t>
            </a:r>
          </a:p>
          <a:p>
            <a:pPr marL="0" indent="0">
              <a:buNone/>
            </a:pPr>
            <a:endParaRPr lang="en-US" b="1" dirty="0"/>
          </a:p>
          <a:p>
            <a:endParaRPr lang="en-US" dirty="0"/>
          </a:p>
        </p:txBody>
      </p:sp>
    </p:spTree>
    <p:extLst>
      <p:ext uri="{BB962C8B-B14F-4D97-AF65-F5344CB8AC3E}">
        <p14:creationId xmlns:p14="http://schemas.microsoft.com/office/powerpoint/2010/main" val="553183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7B5A3-FD13-519F-10AE-79945F58E9C1}"/>
              </a:ext>
            </a:extLst>
          </p:cNvPr>
          <p:cNvSpPr>
            <a:spLocks noGrp="1"/>
          </p:cNvSpPr>
          <p:nvPr>
            <p:ph type="title"/>
          </p:nvPr>
        </p:nvSpPr>
        <p:spPr/>
        <p:txBody>
          <a:bodyPr/>
          <a:lstStyle/>
          <a:p>
            <a:pPr algn="ctr"/>
            <a:r>
              <a:rPr lang="en-US" sz="3200" dirty="0"/>
              <a:t>Article V – Placement and Attendance – Section 1000.36, F.S. </a:t>
            </a:r>
          </a:p>
        </p:txBody>
      </p:sp>
      <p:sp>
        <p:nvSpPr>
          <p:cNvPr id="3" name="Content Placeholder 2">
            <a:extLst>
              <a:ext uri="{FF2B5EF4-FFF2-40B4-BE49-F238E27FC236}">
                <a16:creationId xmlns:a16="http://schemas.microsoft.com/office/drawing/2014/main" id="{1952671A-1725-339C-153F-16801E508EBA}"/>
              </a:ext>
            </a:extLst>
          </p:cNvPr>
          <p:cNvSpPr>
            <a:spLocks noGrp="1"/>
          </p:cNvSpPr>
          <p:nvPr>
            <p:ph idx="1"/>
          </p:nvPr>
        </p:nvSpPr>
        <p:spPr>
          <a:xfrm>
            <a:off x="628650" y="1974713"/>
            <a:ext cx="7886700" cy="4315571"/>
          </a:xfrm>
        </p:spPr>
        <p:txBody>
          <a:bodyPr/>
          <a:lstStyle/>
          <a:p>
            <a:pPr marL="0" indent="0" algn="ctr">
              <a:lnSpc>
                <a:spcPts val="2900"/>
              </a:lnSpc>
              <a:buNone/>
            </a:pPr>
            <a:r>
              <a:rPr lang="en-US" sz="2800" b="1" dirty="0"/>
              <a:t>IEP in Sending vs. Receiving State</a:t>
            </a:r>
          </a:p>
          <a:p>
            <a:r>
              <a:rPr lang="en-US" sz="1800" dirty="0"/>
              <a:t>A receiving state must initially provide comparable services to a student with disabilities based on his or her current IEP in compliance with the requirements of the Individuals with Disabilities Education Act (IDEA), 20 U.S.C. ss. 1400 et seq. </a:t>
            </a:r>
          </a:p>
          <a:p>
            <a:r>
              <a:rPr lang="en-US" sz="1800" dirty="0"/>
              <a:t>A receiving state must make reasonable accommodations and modifications to address the needs of incoming students with disabilities, subject to an existing Section 504 or Title II plan, to provide the student with equal access to education, in compliance with the provisions of Section 504 of the Rehabilitation Act, 29 U.S.C. s. 794, and with Title II of the Americans with Disabilities Act, 42 U.S.C. ss. 12131-12165. </a:t>
            </a:r>
          </a:p>
          <a:p>
            <a:r>
              <a:rPr lang="en-US" sz="1800" dirty="0"/>
              <a:t>A school in the receiving state is not precluded from performing subsequent evaluations to ensure appropriate placement and continued enrollment of the student in the courses.</a:t>
            </a:r>
          </a:p>
        </p:txBody>
      </p:sp>
    </p:spTree>
    <p:extLst>
      <p:ext uri="{BB962C8B-B14F-4D97-AF65-F5344CB8AC3E}">
        <p14:creationId xmlns:p14="http://schemas.microsoft.com/office/powerpoint/2010/main" val="3609171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B14F7-A9CA-E137-A482-F27457AFF61E}"/>
              </a:ext>
            </a:extLst>
          </p:cNvPr>
          <p:cNvSpPr>
            <a:spLocks noGrp="1"/>
          </p:cNvSpPr>
          <p:nvPr>
            <p:ph type="title"/>
          </p:nvPr>
        </p:nvSpPr>
        <p:spPr/>
        <p:txBody>
          <a:bodyPr/>
          <a:lstStyle/>
          <a:p>
            <a:pPr algn="ctr"/>
            <a:r>
              <a:rPr lang="en-US" sz="3200" dirty="0"/>
              <a:t>Article V – Placement and Attendance – Section 1000.36, F.S. </a:t>
            </a:r>
          </a:p>
        </p:txBody>
      </p:sp>
      <p:sp>
        <p:nvSpPr>
          <p:cNvPr id="3" name="Content Placeholder 2">
            <a:extLst>
              <a:ext uri="{FF2B5EF4-FFF2-40B4-BE49-F238E27FC236}">
                <a16:creationId xmlns:a16="http://schemas.microsoft.com/office/drawing/2014/main" id="{0F5824A8-842C-2F14-6C1D-AB93FCB1D5AC}"/>
              </a:ext>
            </a:extLst>
          </p:cNvPr>
          <p:cNvSpPr>
            <a:spLocks noGrp="1"/>
          </p:cNvSpPr>
          <p:nvPr>
            <p:ph idx="1"/>
          </p:nvPr>
        </p:nvSpPr>
        <p:spPr>
          <a:xfrm>
            <a:off x="628650" y="1945530"/>
            <a:ext cx="7886700" cy="4257205"/>
          </a:xfrm>
        </p:spPr>
        <p:txBody>
          <a:bodyPr/>
          <a:lstStyle/>
          <a:p>
            <a:pPr marL="0" indent="0" algn="ctr">
              <a:buNone/>
            </a:pPr>
            <a:r>
              <a:rPr lang="en-US" sz="2800" b="1" dirty="0"/>
              <a:t>Prerequisite Courses or Programs</a:t>
            </a:r>
          </a:p>
          <a:p>
            <a:pPr marL="0" indent="0">
              <a:buNone/>
            </a:pPr>
            <a:r>
              <a:rPr lang="en-US" sz="2400" dirty="0"/>
              <a:t>LEA officials may waive course or program prerequisites, or other preconditions for placement in courses or programs offered under the jurisdiction of the LEA.</a:t>
            </a:r>
            <a:endParaRPr lang="en-US" sz="2400" b="1" dirty="0"/>
          </a:p>
        </p:txBody>
      </p:sp>
    </p:spTree>
    <p:extLst>
      <p:ext uri="{BB962C8B-B14F-4D97-AF65-F5344CB8AC3E}">
        <p14:creationId xmlns:p14="http://schemas.microsoft.com/office/powerpoint/2010/main" val="1919154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895C-E611-20A2-7215-1572A9356EC5}"/>
              </a:ext>
            </a:extLst>
          </p:cNvPr>
          <p:cNvSpPr>
            <a:spLocks noGrp="1"/>
          </p:cNvSpPr>
          <p:nvPr>
            <p:ph type="title"/>
          </p:nvPr>
        </p:nvSpPr>
        <p:spPr/>
        <p:txBody>
          <a:bodyPr/>
          <a:lstStyle/>
          <a:p>
            <a:pPr algn="ctr"/>
            <a:r>
              <a:rPr lang="en-US" sz="3200" dirty="0"/>
              <a:t>Article V – Placement and Attendance –</a:t>
            </a:r>
            <a:br>
              <a:rPr lang="en-US" sz="3200" dirty="0"/>
            </a:br>
            <a:r>
              <a:rPr lang="en-US" sz="3200" dirty="0"/>
              <a:t>Section 1000.36, F.S. </a:t>
            </a:r>
          </a:p>
        </p:txBody>
      </p:sp>
      <p:sp>
        <p:nvSpPr>
          <p:cNvPr id="3" name="Content Placeholder 2">
            <a:extLst>
              <a:ext uri="{FF2B5EF4-FFF2-40B4-BE49-F238E27FC236}">
                <a16:creationId xmlns:a16="http://schemas.microsoft.com/office/drawing/2014/main" id="{52BE43C9-ED0E-6429-B5B5-C1A18BF69A64}"/>
              </a:ext>
            </a:extLst>
          </p:cNvPr>
          <p:cNvSpPr>
            <a:spLocks noGrp="1"/>
          </p:cNvSpPr>
          <p:nvPr>
            <p:ph idx="1"/>
          </p:nvPr>
        </p:nvSpPr>
        <p:spPr>
          <a:xfrm>
            <a:off x="628650" y="1916347"/>
            <a:ext cx="7886700" cy="4286388"/>
          </a:xfrm>
        </p:spPr>
        <p:txBody>
          <a:bodyPr/>
          <a:lstStyle/>
          <a:p>
            <a:pPr marL="0" indent="0" algn="ctr">
              <a:buNone/>
            </a:pPr>
            <a:r>
              <a:rPr lang="en-US" sz="2800" b="1" dirty="0"/>
              <a:t>Attendance of </a:t>
            </a:r>
            <a:r>
              <a:rPr lang="en-US" sz="2800" b="1"/>
              <a:t>a Military </a:t>
            </a:r>
            <a:r>
              <a:rPr lang="en-US" sz="2800" b="1" dirty="0"/>
              <a:t>S</a:t>
            </a:r>
            <a:r>
              <a:rPr lang="en-US" sz="2800" b="1"/>
              <a:t>tudent </a:t>
            </a:r>
            <a:endParaRPr lang="en-US" sz="2800" b="1" dirty="0"/>
          </a:p>
          <a:p>
            <a:pPr marL="0" indent="0">
              <a:buNone/>
            </a:pPr>
            <a:r>
              <a:rPr lang="en-US" sz="2400" dirty="0"/>
              <a:t>A student whose parent or legal guardian is an active-duty member of the uniformed services and has been called to duty for, is on leave from, or immediately returned from deployment to, a combat zone or combat support posting shall be granted additional excused absences at the discretion of the LEA superintendent to visit with his or her parent or legal guardian relative to such leave or deployment of the parent or guardian.</a:t>
            </a:r>
          </a:p>
        </p:txBody>
      </p:sp>
    </p:spTree>
    <p:extLst>
      <p:ext uri="{BB962C8B-B14F-4D97-AF65-F5344CB8AC3E}">
        <p14:creationId xmlns:p14="http://schemas.microsoft.com/office/powerpoint/2010/main" val="3453783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E285A-14C7-6AC2-C7C1-ACBC38276300}"/>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130EDA36-6CD8-C9D4-B87F-6DBECB7FFF48}"/>
              </a:ext>
            </a:extLst>
          </p:cNvPr>
          <p:cNvSpPr>
            <a:spLocks noGrp="1"/>
          </p:cNvSpPr>
          <p:nvPr>
            <p:ph type="title"/>
          </p:nvPr>
        </p:nvSpPr>
        <p:spPr>
          <a:xfrm>
            <a:off x="491921" y="824256"/>
            <a:ext cx="8160158" cy="1188720"/>
          </a:xfrm>
        </p:spPr>
        <p:txBody>
          <a:bodyPr anchor="ctr"/>
          <a:lstStyle/>
          <a:p>
            <a:pPr algn="ctr"/>
            <a:r>
              <a:rPr lang="en-US" sz="3200" dirty="0"/>
              <a:t>Assistance to Transitioning Students of </a:t>
            </a:r>
            <a:br>
              <a:rPr lang="en-US" sz="3200" dirty="0"/>
            </a:br>
            <a:r>
              <a:rPr lang="en-US" sz="3200" dirty="0"/>
              <a:t>Military Families – Section 1003.05(1), F.S.</a:t>
            </a:r>
            <a:endParaRPr altLang="en-US" sz="3200" dirty="0"/>
          </a:p>
        </p:txBody>
      </p:sp>
      <p:sp>
        <p:nvSpPr>
          <p:cNvPr id="2" name="Content Placeholder 1">
            <a:extLst>
              <a:ext uri="{FF2B5EF4-FFF2-40B4-BE49-F238E27FC236}">
                <a16:creationId xmlns:a16="http://schemas.microsoft.com/office/drawing/2014/main" id="{550951D6-7EA9-253C-1213-F181359BDF45}"/>
              </a:ext>
            </a:extLst>
          </p:cNvPr>
          <p:cNvSpPr>
            <a:spLocks noGrp="1"/>
          </p:cNvSpPr>
          <p:nvPr>
            <p:ph idx="1"/>
          </p:nvPr>
        </p:nvSpPr>
        <p:spPr>
          <a:xfrm>
            <a:off x="491920" y="2012976"/>
            <a:ext cx="8160159" cy="3942346"/>
          </a:xfrm>
        </p:spPr>
        <p:txBody>
          <a:bodyPr/>
          <a:lstStyle/>
          <a:p>
            <a:r>
              <a:rPr lang="en-US" sz="2300" dirty="0"/>
              <a:t>FDOE shall assist the transition of these students by improving the timely transfer of records, developing systems to ease student transition during the first two weeks of enrollment, promoting practices which foster access to extracurricular programs, establishing procedures to lessen the adverse impact of moves from the end of the junior year as well as before and during the senior year, encouraging or continuing partnerships between the military base and the school system, providing services for transitioning students when applying to and finding funding for postsecondary study, and providing other assistance as identified by FDOE, school and military personnel.</a:t>
            </a:r>
          </a:p>
          <a:p>
            <a:pPr marL="0" indent="0">
              <a:buNone/>
            </a:pPr>
            <a:endParaRPr lang="en-US" sz="2000" dirty="0"/>
          </a:p>
          <a:p>
            <a:pPr marL="1200150" lvl="3" indent="-171450">
              <a:spcBef>
                <a:spcPct val="0"/>
              </a:spcBef>
              <a:spcAft>
                <a:spcPts val="1800"/>
              </a:spcAft>
              <a:buClrTx/>
              <a:buFont typeface="Arial" panose="020B0604020202020204" pitchFamily="34" charset="0"/>
              <a:buChar char="•"/>
              <a:defRPr/>
            </a:pPr>
            <a:endParaRPr lang="en-US" sz="20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20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2400" dirty="0">
              <a:latin typeface="+mn-lt"/>
              <a:cs typeface="Calibri"/>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marL="1314450" lvl="3" indent="-285750">
              <a:spcBef>
                <a:spcPct val="0"/>
              </a:spcBef>
              <a:spcAft>
                <a:spcPts val="1800"/>
              </a:spcAft>
              <a:buClrTx/>
              <a:buFont typeface="Wingdings" panose="05000000000000000000" pitchFamily="2" charset="2"/>
              <a:buChar char="v"/>
              <a:defRPr/>
            </a:pPr>
            <a:endParaRPr lang="en-US" sz="1200" dirty="0">
              <a:latin typeface="+mn-lt"/>
              <a:cs typeface="Calibri" panose="020F0502020204030204" pitchFamily="34" charset="0"/>
            </a:endParaRPr>
          </a:p>
          <a:p>
            <a:pPr>
              <a:spcBef>
                <a:spcPct val="0"/>
              </a:spcBef>
              <a:buClrTx/>
            </a:pPr>
            <a:endParaRPr lang="en-US" altLang="en-US" sz="1600" dirty="0">
              <a:cs typeface="Calibri" panose="020F0502020204030204" pitchFamily="34" charset="0"/>
            </a:endParaRPr>
          </a:p>
          <a:p>
            <a:endParaRPr lang="en-US" sz="2800" dirty="0">
              <a:cs typeface="Calibri" panose="020F0502020204030204" pitchFamily="34" charset="0"/>
            </a:endParaRPr>
          </a:p>
        </p:txBody>
      </p:sp>
    </p:spTree>
    <p:extLst>
      <p:ext uri="{BB962C8B-B14F-4D97-AF65-F5344CB8AC3E}">
        <p14:creationId xmlns:p14="http://schemas.microsoft.com/office/powerpoint/2010/main" val="1037258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C73DA-0647-B912-DADC-42733573CFFC}"/>
              </a:ext>
            </a:extLst>
          </p:cNvPr>
          <p:cNvSpPr>
            <a:spLocks noGrp="1"/>
          </p:cNvSpPr>
          <p:nvPr>
            <p:ph type="title"/>
          </p:nvPr>
        </p:nvSpPr>
        <p:spPr>
          <a:xfrm>
            <a:off x="628650" y="1005700"/>
            <a:ext cx="7886700" cy="793750"/>
          </a:xfrm>
        </p:spPr>
        <p:txBody>
          <a:bodyPr/>
          <a:lstStyle/>
          <a:p>
            <a:pPr algn="ctr"/>
            <a:r>
              <a:rPr lang="en-US" sz="3200" dirty="0"/>
              <a:t>Assistance to Transitioning Students of Military Families – Section 1003.05(3), F.S.</a:t>
            </a:r>
          </a:p>
        </p:txBody>
      </p:sp>
      <p:sp>
        <p:nvSpPr>
          <p:cNvPr id="3" name="Content Placeholder 2">
            <a:extLst>
              <a:ext uri="{FF2B5EF4-FFF2-40B4-BE49-F238E27FC236}">
                <a16:creationId xmlns:a16="http://schemas.microsoft.com/office/drawing/2014/main" id="{EBA1FD68-93FB-13A8-9EC0-504A72EB5979}"/>
              </a:ext>
            </a:extLst>
          </p:cNvPr>
          <p:cNvSpPr>
            <a:spLocks noGrp="1"/>
          </p:cNvSpPr>
          <p:nvPr>
            <p:ph idx="1"/>
          </p:nvPr>
        </p:nvSpPr>
        <p:spPr>
          <a:xfrm>
            <a:off x="628650" y="2042809"/>
            <a:ext cx="7886700" cy="4218294"/>
          </a:xfrm>
        </p:spPr>
        <p:txBody>
          <a:bodyPr/>
          <a:lstStyle/>
          <a:p>
            <a:r>
              <a:rPr lang="en-US" sz="1900" dirty="0"/>
              <a:t>Dependent children of active-duty military personnel who otherwise meet the eligibility criteria for special academic programs offered through public schools:</a:t>
            </a:r>
          </a:p>
          <a:p>
            <a:pPr lvl="1">
              <a:buClr>
                <a:srgbClr val="0070C0"/>
              </a:buClr>
            </a:pPr>
            <a:r>
              <a:rPr lang="en-US" sz="1900" dirty="0"/>
              <a:t>Shall be given first preference for admission to such programs even if the program is being offered through a public school other than the school to which the student would generally be assigned.</a:t>
            </a:r>
          </a:p>
          <a:p>
            <a:pPr lvl="1">
              <a:buClr>
                <a:srgbClr val="0070C0"/>
              </a:buClr>
            </a:pPr>
            <a:r>
              <a:rPr lang="en-US" sz="1900" dirty="0"/>
              <a:t>Must be enrolled in such program if the student’s parent is transferred to the state during the school year.</a:t>
            </a:r>
          </a:p>
          <a:p>
            <a:r>
              <a:rPr lang="en-US" sz="1900" dirty="0"/>
              <a:t>If such a program is offered through a public school other than the school to which the student would generally be assigned, the parent or guardian of the student must assume responsibility for transporting the student to that school. For purposes of this subsection, special academic programs include magnet schools, advanced studies programs, Advanced Placement, dual enrollment, Advanced International Certificate of Education, and International Baccalaureate.</a:t>
            </a:r>
          </a:p>
          <a:p>
            <a:endParaRPr lang="en-US" dirty="0"/>
          </a:p>
        </p:txBody>
      </p:sp>
    </p:spTree>
    <p:extLst>
      <p:ext uri="{BB962C8B-B14F-4D97-AF65-F5344CB8AC3E}">
        <p14:creationId xmlns:p14="http://schemas.microsoft.com/office/powerpoint/2010/main" val="1266253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BEC8-D87D-91E9-BC93-5D5EEBA9E8D9}"/>
              </a:ext>
            </a:extLst>
          </p:cNvPr>
          <p:cNvSpPr>
            <a:spLocks noGrp="1"/>
          </p:cNvSpPr>
          <p:nvPr>
            <p:ph type="title"/>
          </p:nvPr>
        </p:nvSpPr>
        <p:spPr>
          <a:xfrm>
            <a:off x="628650" y="1002285"/>
            <a:ext cx="7886700" cy="793750"/>
          </a:xfrm>
        </p:spPr>
        <p:txBody>
          <a:bodyPr/>
          <a:lstStyle/>
          <a:p>
            <a:pPr algn="ctr"/>
            <a:r>
              <a:rPr lang="en-US" sz="3200" dirty="0"/>
              <a:t>Assistance to Transitioning Students of Military Families – Section 1003.05(4), F.S.</a:t>
            </a:r>
          </a:p>
        </p:txBody>
      </p:sp>
      <p:sp>
        <p:nvSpPr>
          <p:cNvPr id="3" name="Content Placeholder 2">
            <a:extLst>
              <a:ext uri="{FF2B5EF4-FFF2-40B4-BE49-F238E27FC236}">
                <a16:creationId xmlns:a16="http://schemas.microsoft.com/office/drawing/2014/main" id="{2FED1329-8F02-5D38-FAC6-D03679F353A7}"/>
              </a:ext>
            </a:extLst>
          </p:cNvPr>
          <p:cNvSpPr>
            <a:spLocks noGrp="1"/>
          </p:cNvSpPr>
          <p:nvPr>
            <p:ph idx="1"/>
          </p:nvPr>
        </p:nvSpPr>
        <p:spPr>
          <a:xfrm>
            <a:off x="628650" y="2062264"/>
            <a:ext cx="7886700" cy="4198839"/>
          </a:xfrm>
        </p:spPr>
        <p:txBody>
          <a:bodyPr/>
          <a:lstStyle/>
          <a:p>
            <a:pPr marL="233363" indent="-233363"/>
            <a:r>
              <a:rPr lang="en-US" dirty="0"/>
              <a:t>A student whose parent is transferred or is pending transfer to a military installation within the state while on active military duty pursuant to an official military order shall be considered a resident of the school district for purposes of enrollment when the order is submitted to the school district and shall be provided preferential treatment in the controlled open enrollment process of the school district pursuant to s. 1002.31, F.S. </a:t>
            </a:r>
          </a:p>
          <a:p>
            <a:pPr marL="233363" indent="-233363"/>
            <a:r>
              <a:rPr lang="en-US" dirty="0"/>
              <a:t>A student whose parent is transferred within the state after the controlled open enrollment window may enroll in any school within the state.</a:t>
            </a:r>
          </a:p>
        </p:txBody>
      </p:sp>
    </p:spTree>
    <p:extLst>
      <p:ext uri="{BB962C8B-B14F-4D97-AF65-F5344CB8AC3E}">
        <p14:creationId xmlns:p14="http://schemas.microsoft.com/office/powerpoint/2010/main" val="285641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772F4-3E31-15CE-2004-6327154C82CB}"/>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8D848229-523E-5F71-3D49-6A8A45392958}"/>
              </a:ext>
            </a:extLst>
          </p:cNvPr>
          <p:cNvSpPr>
            <a:spLocks noGrp="1"/>
          </p:cNvSpPr>
          <p:nvPr>
            <p:ph type="title"/>
          </p:nvPr>
        </p:nvSpPr>
        <p:spPr>
          <a:xfrm>
            <a:off x="1065212" y="2965852"/>
            <a:ext cx="7013575" cy="1076325"/>
          </a:xfrm>
        </p:spPr>
        <p:txBody>
          <a:bodyPr>
            <a:noAutofit/>
          </a:bodyPr>
          <a:lstStyle/>
          <a:p>
            <a:r>
              <a:rPr altLang="en-US" sz="3600" dirty="0">
                <a:latin typeface="+mn-lt"/>
              </a:rPr>
              <a:t> </a:t>
            </a:r>
            <a:r>
              <a:rPr lang="en-US" sz="3600" dirty="0">
                <a:latin typeface="+mn-lt"/>
              </a:rPr>
              <a:t>Activity and Scenarios</a:t>
            </a:r>
            <a:br>
              <a:rPr lang="en-US" sz="3600" dirty="0">
                <a:solidFill>
                  <a:schemeClr val="bg1"/>
                </a:solidFill>
                <a:latin typeface="+mn-lt"/>
                <a:ea typeface="Roboto" panose="02000000000000000000" pitchFamily="2" charset="0"/>
                <a:cs typeface="Roboto" panose="02000000000000000000" pitchFamily="2" charset="0"/>
              </a:rPr>
            </a:br>
            <a:endParaRPr altLang="en-US" sz="3600" dirty="0">
              <a:latin typeface="+mn-lt"/>
            </a:endParaRPr>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9EC3EFC7-754C-0A99-CF86-B9B235CE9FF5}"/>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ACACA9A1-EE51-E0AF-E9DF-5CD15128AC4C}"/>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3587641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Activity #1</a:t>
            </a:r>
          </a:p>
        </p:txBody>
      </p:sp>
      <p:grpSp>
        <p:nvGrpSpPr>
          <p:cNvPr id="19" name="Group 18" descr="Box with head graphic. &#10;&#10;Discussion: "/>
          <p:cNvGrpSpPr/>
          <p:nvPr/>
        </p:nvGrpSpPr>
        <p:grpSpPr>
          <a:xfrm>
            <a:off x="997558" y="2420793"/>
            <a:ext cx="7099499" cy="2244992"/>
            <a:chOff x="695605" y="2001557"/>
            <a:chExt cx="7099499" cy="2244992"/>
          </a:xfrm>
        </p:grpSpPr>
        <p:sp>
          <p:nvSpPr>
            <p:cNvPr id="34" name="Rectangle 33" descr="Graphic of a head on a box:&#10;Discussion: Below is a list of common challenges military students face, such as:&#10;Delayed record transfers&#10;Loss of extracurricular eligibility&#10;Gaps in coursework&#10;"/>
            <p:cNvSpPr/>
            <p:nvPr/>
          </p:nvSpPr>
          <p:spPr>
            <a:xfrm>
              <a:off x="1265075" y="2001557"/>
              <a:ext cx="6530029" cy="2244992"/>
            </a:xfrm>
            <a:prstGeom prst="rect">
              <a:avLst/>
            </a:prstGeom>
            <a:solidFill>
              <a:srgbClr val="262A6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defTabSz="914400">
                <a:defRPr/>
              </a:pPr>
              <a:r>
                <a:rPr lang="en-US" sz="2400" dirty="0">
                  <a:solidFill>
                    <a:prstClr val="black"/>
                  </a:solidFill>
                  <a:latin typeface="Calibri"/>
                </a:rPr>
                <a:t>Discussion: Below is a list of common challenges military students face, such as:</a:t>
              </a:r>
            </a:p>
            <a:p>
              <a:pPr marL="685800" lvl="0" indent="-342900" defTabSz="9144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Delayed record transfers</a:t>
              </a:r>
            </a:p>
            <a:p>
              <a:pPr marL="685800" lvl="0" indent="-342900" defTabSz="914400">
                <a:buFont typeface="Arial" panose="020B0604020202020204" pitchFamily="34" charset="0"/>
                <a:buChar char="•"/>
                <a:defRPr/>
              </a:pPr>
              <a:r>
                <a:rPr lang="en-US" sz="2400" dirty="0">
                  <a:solidFill>
                    <a:prstClr val="black"/>
                  </a:solidFill>
                  <a:latin typeface="Calibri"/>
                </a:rPr>
                <a:t>Loss of extracurricular eligibility</a:t>
              </a:r>
            </a:p>
            <a:p>
              <a:pPr marL="685800" lvl="0" indent="-342900" defTabSz="9144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Gaps in coursework</a:t>
              </a:r>
            </a:p>
            <a:p>
              <a:pPr marL="342900" lvl="0" defTabSz="914400">
                <a:defRPr/>
              </a:pPr>
              <a:endParaRPr kumimoji="0" lang="en-US" sz="2400" b="0" i="0" u="none" strike="noStrike" kern="1200" cap="none" spc="0" normalizeH="0" baseline="0" noProof="0" dirty="0">
                <a:ln>
                  <a:noFill/>
                </a:ln>
                <a:solidFill>
                  <a:schemeClr val="tx1"/>
                </a:solidFill>
                <a:effectLst/>
                <a:uLnTx/>
                <a:uFillTx/>
                <a:latin typeface="Calibri"/>
                <a:ea typeface="+mn-ea"/>
                <a:cs typeface="+mn-cs"/>
              </a:endParaRPr>
            </a:p>
          </p:txBody>
        </p:sp>
        <p:grpSp>
          <p:nvGrpSpPr>
            <p:cNvPr id="35" name="Group 34"/>
            <p:cNvGrpSpPr/>
            <p:nvPr/>
          </p:nvGrpSpPr>
          <p:grpSpPr>
            <a:xfrm>
              <a:off x="695605" y="2747526"/>
              <a:ext cx="864523" cy="731520"/>
              <a:chOff x="119265" y="4150716"/>
              <a:chExt cx="864523" cy="731520"/>
            </a:xfrm>
          </p:grpSpPr>
          <p:sp>
            <p:nvSpPr>
              <p:cNvPr id="38" name="Flowchart: Display 37">
                <a:extLst>
                  <a:ext uri="{C183D7F6-B498-43B3-948B-1728B52AA6E4}">
                    <adec:decorative xmlns:adec="http://schemas.microsoft.com/office/drawing/2017/decorative" val="1"/>
                  </a:ext>
                </a:extLst>
              </p:cNvPr>
              <p:cNvSpPr>
                <a:spLocks noChangeAspect="1"/>
              </p:cNvSpPr>
              <p:nvPr/>
            </p:nvSpPr>
            <p:spPr>
              <a:xfrm flipH="1">
                <a:off x="119265" y="4150716"/>
                <a:ext cx="864523" cy="731520"/>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9" name="Graphic 5" descr="Brainstorm">
                <a:extLst>
                  <a:ext uri="{FF2B5EF4-FFF2-40B4-BE49-F238E27FC236}">
                    <a16:creationId xmlns:a16="http://schemas.microsoft.com/office/drawing/2014/main" id="{E52504BA-5FCB-4E58-BD1A-620DFB540185}"/>
                  </a:ext>
                </a:extLst>
              </p:cNvPr>
              <p:cNvPicPr>
                <a:picLocks noChangeAspect="1"/>
              </p:cNvPicPr>
              <p:nvPr/>
            </p:nvPicPr>
            <p:blipFill>
              <a:blip r:embed="rId3">
                <a:biLevel thresh="25000"/>
                <a:extLst>
                  <a:ext uri="{96DAC541-7B7A-43D3-8B79-37D633B846F1}">
                    <asvg:svgBlip xmlns:asvg="http://schemas.microsoft.com/office/drawing/2016/SVG/main" r:embed="rId4"/>
                  </a:ext>
                </a:extLst>
              </a:blip>
              <a:stretch>
                <a:fillRect/>
              </a:stretch>
            </p:blipFill>
            <p:spPr>
              <a:xfrm>
                <a:off x="231486" y="4208159"/>
                <a:ext cx="640080" cy="640080"/>
              </a:xfrm>
              <a:prstGeom prst="rect">
                <a:avLst/>
              </a:prstGeom>
            </p:spPr>
          </p:pic>
        </p:grpSp>
      </p:grpSp>
    </p:spTree>
    <p:extLst>
      <p:ext uri="{BB962C8B-B14F-4D97-AF65-F5344CB8AC3E}">
        <p14:creationId xmlns:p14="http://schemas.microsoft.com/office/powerpoint/2010/main" val="2063674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511C-69C8-AC56-D579-B6606E595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98B71-3C89-8661-799A-9AB162BA867D}"/>
              </a:ext>
            </a:extLst>
          </p:cNvPr>
          <p:cNvSpPr>
            <a:spLocks noGrp="1"/>
          </p:cNvSpPr>
          <p:nvPr>
            <p:ph type="title"/>
          </p:nvPr>
        </p:nvSpPr>
        <p:spPr/>
        <p:txBody>
          <a:bodyPr/>
          <a:lstStyle/>
          <a:p>
            <a:pPr algn="ctr"/>
            <a:r>
              <a:rPr lang="en-US" sz="3200" dirty="0"/>
              <a:t>Scenario 1: Enrollment and Placement</a:t>
            </a:r>
          </a:p>
        </p:txBody>
      </p:sp>
      <p:grpSp>
        <p:nvGrpSpPr>
          <p:cNvPr id="19" name="Group 18">
            <a:extLst>
              <a:ext uri="{FF2B5EF4-FFF2-40B4-BE49-F238E27FC236}">
                <a16:creationId xmlns:a16="http://schemas.microsoft.com/office/drawing/2014/main" id="{291EF712-8876-DECE-5D67-AC7AA0BDBC58}"/>
              </a:ext>
              <a:ext uri="{C183D7F6-B498-43B3-948B-1728B52AA6E4}">
                <adec:decorative xmlns:adec="http://schemas.microsoft.com/office/drawing/2017/decorative" val="1"/>
              </a:ext>
            </a:extLst>
          </p:cNvPr>
          <p:cNvGrpSpPr/>
          <p:nvPr/>
        </p:nvGrpSpPr>
        <p:grpSpPr>
          <a:xfrm>
            <a:off x="875638" y="1698181"/>
            <a:ext cx="7099499" cy="4748339"/>
            <a:chOff x="695605" y="-691109"/>
            <a:chExt cx="7099499" cy="5340481"/>
          </a:xfrm>
        </p:grpSpPr>
        <p:sp>
          <p:nvSpPr>
            <p:cNvPr id="34" name="Rectangle 33" descr="Graphic of a head in box:&#10;A military family relocates to Florida in late July due to permanent change of station (PCS) orders and seeks to enroll their 6th-grade child. The parent does not yet have official transcripts, immunization records or documentation of the student’s advanced coursework from the previous state. The family is living in temporary housing.&#10;Discussion: How should the school handle immediate enrollment, documentation timelines, course placement and proof of residency under Article IV?&#10;">
              <a:extLst>
                <a:ext uri="{FF2B5EF4-FFF2-40B4-BE49-F238E27FC236}">
                  <a16:creationId xmlns:a16="http://schemas.microsoft.com/office/drawing/2014/main" id="{5AA0A487-9483-F3CA-4A3A-E0EB76F154CB}"/>
                </a:ext>
              </a:extLst>
            </p:cNvPr>
            <p:cNvSpPr/>
            <p:nvPr/>
          </p:nvSpPr>
          <p:spPr>
            <a:xfrm>
              <a:off x="1265075" y="-691109"/>
              <a:ext cx="6530029" cy="5340481"/>
            </a:xfrm>
            <a:prstGeom prst="rect">
              <a:avLst/>
            </a:prstGeom>
            <a:solidFill>
              <a:srgbClr val="262A6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defTabSz="914400">
                <a:defRPr/>
              </a:pPr>
              <a:r>
                <a:rPr lang="en-US" sz="2400" dirty="0">
                  <a:solidFill>
                    <a:schemeClr val="tx1"/>
                  </a:solidFill>
                </a:rPr>
                <a:t>A military family relocates to Florida in late July due to permanent change of station (PCS) orders and seeks to enroll their 6th-grade child. The parent does not yet have official transcripts, immunization records or documentation of the student’s advanced coursework from the previous state. The family is living in temporary housing.</a:t>
              </a:r>
            </a:p>
            <a:p>
              <a:pPr marL="342900" lvl="0" defTabSz="914400">
                <a:defRPr/>
              </a:pPr>
              <a:r>
                <a:rPr lang="en-US" sz="2400" b="1" dirty="0">
                  <a:solidFill>
                    <a:prstClr val="black"/>
                  </a:solidFill>
                </a:rPr>
                <a:t>Discussion: </a:t>
              </a:r>
              <a:r>
                <a:rPr lang="en-US" sz="2400" dirty="0">
                  <a:solidFill>
                    <a:schemeClr val="tx1"/>
                  </a:solidFill>
                </a:rPr>
                <a:t>How should the school handle immediate enrollment, documentation timelines, course placement and proof of residency under Article IV?</a:t>
              </a:r>
            </a:p>
            <a:p>
              <a:pPr marL="342900" lvl="0" defTabSz="914400">
                <a:defRPr/>
              </a:pPr>
              <a:endParaRPr kumimoji="0" lang="en-US" sz="2400" b="0" i="0" u="none" strike="noStrike" kern="1200" cap="none" spc="0" normalizeH="0" baseline="0" noProof="0" dirty="0">
                <a:ln>
                  <a:noFill/>
                </a:ln>
                <a:solidFill>
                  <a:schemeClr val="tx1"/>
                </a:solidFill>
                <a:effectLst/>
                <a:uLnTx/>
                <a:uFillTx/>
                <a:latin typeface="Calibri"/>
                <a:ea typeface="+mn-ea"/>
                <a:cs typeface="+mn-cs"/>
              </a:endParaRPr>
            </a:p>
          </p:txBody>
        </p:sp>
        <p:grpSp>
          <p:nvGrpSpPr>
            <p:cNvPr id="35" name="Group 34">
              <a:extLst>
                <a:ext uri="{FF2B5EF4-FFF2-40B4-BE49-F238E27FC236}">
                  <a16:creationId xmlns:a16="http://schemas.microsoft.com/office/drawing/2014/main" id="{D07A1BC5-30BC-0B39-D6A0-4D09D9F1D27F}"/>
                </a:ext>
              </a:extLst>
            </p:cNvPr>
            <p:cNvGrpSpPr/>
            <p:nvPr/>
          </p:nvGrpSpPr>
          <p:grpSpPr>
            <a:xfrm>
              <a:off x="695605" y="1511628"/>
              <a:ext cx="864523" cy="731521"/>
              <a:chOff x="119265" y="2914818"/>
              <a:chExt cx="864523" cy="731521"/>
            </a:xfrm>
          </p:grpSpPr>
          <p:sp>
            <p:nvSpPr>
              <p:cNvPr id="38" name="Flowchart: Display 37">
                <a:extLst>
                  <a:ext uri="{FF2B5EF4-FFF2-40B4-BE49-F238E27FC236}">
                    <a16:creationId xmlns:a16="http://schemas.microsoft.com/office/drawing/2014/main" id="{0EFC3B6B-E368-CFC2-321E-AFDAFDF8F430}"/>
                  </a:ext>
                </a:extLst>
              </p:cNvPr>
              <p:cNvSpPr>
                <a:spLocks noChangeAspect="1"/>
              </p:cNvSpPr>
              <p:nvPr/>
            </p:nvSpPr>
            <p:spPr>
              <a:xfrm flipH="1">
                <a:off x="119265" y="2914818"/>
                <a:ext cx="864523" cy="731521"/>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9" name="Graphic 5" descr="Brainstorm">
                <a:extLst>
                  <a:ext uri="{FF2B5EF4-FFF2-40B4-BE49-F238E27FC236}">
                    <a16:creationId xmlns:a16="http://schemas.microsoft.com/office/drawing/2014/main" id="{5DBBE06E-37C9-9370-C780-C096E08D8D88}"/>
                  </a:ext>
                </a:extLst>
              </p:cNvPr>
              <p:cNvPicPr>
                <a:picLocks noChangeAspect="1"/>
              </p:cNvPicPr>
              <p:nvPr/>
            </p:nvPicPr>
            <p:blipFill>
              <a:blip r:embed="rId3">
                <a:biLevel thresh="25000"/>
                <a:extLst>
                  <a:ext uri="{96DAC541-7B7A-43D3-8B79-37D633B846F1}">
                    <asvg:svgBlip xmlns:asvg="http://schemas.microsoft.com/office/drawing/2016/SVG/main" r:embed="rId4"/>
                  </a:ext>
                </a:extLst>
              </a:blip>
              <a:stretch>
                <a:fillRect/>
              </a:stretch>
            </p:blipFill>
            <p:spPr>
              <a:xfrm>
                <a:off x="231486" y="2972266"/>
                <a:ext cx="640080" cy="640082"/>
              </a:xfrm>
              <a:prstGeom prst="rect">
                <a:avLst/>
              </a:prstGeom>
            </p:spPr>
          </p:pic>
        </p:grpSp>
      </p:grpSp>
    </p:spTree>
    <p:extLst>
      <p:ext uri="{BB962C8B-B14F-4D97-AF65-F5344CB8AC3E}">
        <p14:creationId xmlns:p14="http://schemas.microsoft.com/office/powerpoint/2010/main" val="1063242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FED5B-DBFB-3A9E-62E9-F70235F98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1AECB-BCA7-C29C-D598-2D5AEEED087D}"/>
              </a:ext>
            </a:extLst>
          </p:cNvPr>
          <p:cNvSpPr>
            <a:spLocks noGrp="1"/>
          </p:cNvSpPr>
          <p:nvPr>
            <p:ph type="title"/>
          </p:nvPr>
        </p:nvSpPr>
        <p:spPr/>
        <p:txBody>
          <a:bodyPr/>
          <a:lstStyle/>
          <a:p>
            <a:pPr algn="ctr"/>
            <a:r>
              <a:rPr lang="en-US" sz="3200" dirty="0"/>
              <a:t>Scenario 2: Student with an IEP </a:t>
            </a:r>
            <a:br>
              <a:rPr lang="en-US" sz="3200"/>
            </a:br>
            <a:r>
              <a:rPr lang="en-US" sz="3200"/>
              <a:t>Transferring </a:t>
            </a:r>
            <a:r>
              <a:rPr lang="en-US" sz="3200" dirty="0"/>
              <a:t>Mid-Year</a:t>
            </a:r>
          </a:p>
        </p:txBody>
      </p:sp>
      <p:grpSp>
        <p:nvGrpSpPr>
          <p:cNvPr id="19" name="Group 18">
            <a:extLst>
              <a:ext uri="{FF2B5EF4-FFF2-40B4-BE49-F238E27FC236}">
                <a16:creationId xmlns:a16="http://schemas.microsoft.com/office/drawing/2014/main" id="{6DF7B817-0F13-B427-570E-4192C7B3BF95}"/>
              </a:ext>
              <a:ext uri="{C183D7F6-B498-43B3-948B-1728B52AA6E4}">
                <adec:decorative xmlns:adec="http://schemas.microsoft.com/office/drawing/2017/decorative" val="1"/>
              </a:ext>
            </a:extLst>
          </p:cNvPr>
          <p:cNvGrpSpPr/>
          <p:nvPr/>
        </p:nvGrpSpPr>
        <p:grpSpPr>
          <a:xfrm>
            <a:off x="1022250" y="1926780"/>
            <a:ext cx="7099499" cy="4539341"/>
            <a:chOff x="695605" y="404819"/>
            <a:chExt cx="7099499" cy="4539341"/>
          </a:xfrm>
        </p:grpSpPr>
        <p:sp>
          <p:nvSpPr>
            <p:cNvPr id="34" name="Rectangle 33" descr="A graphic of a head in a box:&#10;A military-connected student with an active IEP transfers mid-year to a Florida public school. The parent provides a copy of the IEP, but the official records from the sending school have not yet arrived. The receiving school questions whether special education services can begin immediately or if they must wait for the full records review.&#10;Discussion: Discuss what actions your school or district would take to ensure appropriate services and compliance.&#10;">
              <a:extLst>
                <a:ext uri="{FF2B5EF4-FFF2-40B4-BE49-F238E27FC236}">
                  <a16:creationId xmlns:a16="http://schemas.microsoft.com/office/drawing/2014/main" id="{9645E6F7-2E96-214F-50D5-55A446D73D6E}"/>
                </a:ext>
              </a:extLst>
            </p:cNvPr>
            <p:cNvSpPr/>
            <p:nvPr/>
          </p:nvSpPr>
          <p:spPr>
            <a:xfrm>
              <a:off x="1265075" y="404819"/>
              <a:ext cx="6530029" cy="4539341"/>
            </a:xfrm>
            <a:prstGeom prst="rect">
              <a:avLst/>
            </a:prstGeom>
            <a:solidFill>
              <a:srgbClr val="262A6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defTabSz="914400">
                <a:defRPr/>
              </a:pPr>
              <a:r>
                <a:rPr lang="en-US" sz="2400" dirty="0">
                  <a:solidFill>
                    <a:schemeClr val="tx1"/>
                  </a:solidFill>
                </a:rPr>
                <a:t>A military-connected student with an active IEP transfers mid-year to a Florida public school. The parent provides a copy of the IEP, but the official records from the sending school have not yet arrived. The receiving school questions whether special education services can begin immediately or if they must wait for the full records review.</a:t>
              </a:r>
            </a:p>
            <a:p>
              <a:pPr marL="342900" lvl="0" defTabSz="914400">
                <a:defRPr/>
              </a:pPr>
              <a:r>
                <a:rPr lang="en-US" sz="2400" b="1" dirty="0">
                  <a:solidFill>
                    <a:schemeClr val="tx1"/>
                  </a:solidFill>
                </a:rPr>
                <a:t>Discussion: </a:t>
              </a:r>
              <a:r>
                <a:rPr lang="en-US" sz="2400" dirty="0">
                  <a:solidFill>
                    <a:schemeClr val="tx1"/>
                  </a:solidFill>
                </a:rPr>
                <a:t>Discuss what actions your school or district would take to ensure appropriate services and compliance.</a:t>
              </a:r>
              <a:endParaRPr kumimoji="0" lang="en-US" sz="2400" b="0" i="0" u="none" strike="noStrike" kern="1200" cap="none" spc="0" normalizeH="0" baseline="0" noProof="0" dirty="0">
                <a:ln>
                  <a:noFill/>
                </a:ln>
                <a:solidFill>
                  <a:schemeClr val="tx1"/>
                </a:solidFill>
                <a:effectLst/>
                <a:uLnTx/>
                <a:uFillTx/>
                <a:ea typeface="+mn-ea"/>
                <a:cs typeface="+mn-cs"/>
              </a:endParaRPr>
            </a:p>
          </p:txBody>
        </p:sp>
        <p:grpSp>
          <p:nvGrpSpPr>
            <p:cNvPr id="35" name="Group 34">
              <a:extLst>
                <a:ext uri="{FF2B5EF4-FFF2-40B4-BE49-F238E27FC236}">
                  <a16:creationId xmlns:a16="http://schemas.microsoft.com/office/drawing/2014/main" id="{62B122AD-366E-FEF3-A5B8-BCE37FBDE4A7}"/>
                </a:ext>
              </a:extLst>
            </p:cNvPr>
            <p:cNvGrpSpPr/>
            <p:nvPr/>
          </p:nvGrpSpPr>
          <p:grpSpPr>
            <a:xfrm>
              <a:off x="695605" y="2322986"/>
              <a:ext cx="864523" cy="731520"/>
              <a:chOff x="119265" y="3726176"/>
              <a:chExt cx="864523" cy="731520"/>
            </a:xfrm>
          </p:grpSpPr>
          <p:sp>
            <p:nvSpPr>
              <p:cNvPr id="38" name="Flowchart: Display 37">
                <a:extLst>
                  <a:ext uri="{FF2B5EF4-FFF2-40B4-BE49-F238E27FC236}">
                    <a16:creationId xmlns:a16="http://schemas.microsoft.com/office/drawing/2014/main" id="{2E822F0B-F645-87BA-7501-F9BF76CA8117}"/>
                  </a:ext>
                </a:extLst>
              </p:cNvPr>
              <p:cNvSpPr>
                <a:spLocks noChangeAspect="1"/>
              </p:cNvSpPr>
              <p:nvPr/>
            </p:nvSpPr>
            <p:spPr>
              <a:xfrm flipH="1">
                <a:off x="119265" y="3726176"/>
                <a:ext cx="864523" cy="731520"/>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9" name="Graphic 5" descr="Brainstorm">
                <a:extLst>
                  <a:ext uri="{FF2B5EF4-FFF2-40B4-BE49-F238E27FC236}">
                    <a16:creationId xmlns:a16="http://schemas.microsoft.com/office/drawing/2014/main" id="{9C48405C-F67C-7C93-BB21-7E42A75ECD9C}"/>
                  </a:ext>
                </a:extLst>
              </p:cNvPr>
              <p:cNvPicPr>
                <a:picLocks noChangeAspect="1"/>
              </p:cNvPicPr>
              <p:nvPr/>
            </p:nvPicPr>
            <p:blipFill>
              <a:blip r:embed="rId3">
                <a:biLevel thresh="25000"/>
                <a:extLst>
                  <a:ext uri="{96DAC541-7B7A-43D3-8B79-37D633B846F1}">
                    <asvg:svgBlip xmlns:asvg="http://schemas.microsoft.com/office/drawing/2016/SVG/main" r:embed="rId4"/>
                  </a:ext>
                </a:extLst>
              </a:blip>
              <a:stretch>
                <a:fillRect/>
              </a:stretch>
            </p:blipFill>
            <p:spPr>
              <a:xfrm>
                <a:off x="231486" y="3783605"/>
                <a:ext cx="640080" cy="640080"/>
              </a:xfrm>
              <a:prstGeom prst="rect">
                <a:avLst/>
              </a:prstGeom>
            </p:spPr>
          </p:pic>
        </p:grpSp>
      </p:grpSp>
    </p:spTree>
    <p:extLst>
      <p:ext uri="{BB962C8B-B14F-4D97-AF65-F5344CB8AC3E}">
        <p14:creationId xmlns:p14="http://schemas.microsoft.com/office/powerpoint/2010/main" val="517320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81E8B-F32B-5465-1407-C24985D871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AFE1B-75A3-900F-E77D-E5BB32C51BCD}"/>
              </a:ext>
            </a:extLst>
          </p:cNvPr>
          <p:cNvSpPr>
            <a:spLocks noGrp="1"/>
          </p:cNvSpPr>
          <p:nvPr>
            <p:ph type="title"/>
          </p:nvPr>
        </p:nvSpPr>
        <p:spPr>
          <a:xfrm>
            <a:off x="628650" y="886103"/>
            <a:ext cx="7886700" cy="793750"/>
          </a:xfrm>
        </p:spPr>
        <p:txBody>
          <a:bodyPr/>
          <a:lstStyle/>
          <a:p>
            <a:pPr algn="ctr"/>
            <a:r>
              <a:rPr lang="en-US" sz="3200" dirty="0"/>
              <a:t>Scenario 3: Senior Military Student Transferring Close to Graduation</a:t>
            </a:r>
          </a:p>
        </p:txBody>
      </p:sp>
      <p:grpSp>
        <p:nvGrpSpPr>
          <p:cNvPr id="19" name="Group 18">
            <a:extLst>
              <a:ext uri="{FF2B5EF4-FFF2-40B4-BE49-F238E27FC236}">
                <a16:creationId xmlns:a16="http://schemas.microsoft.com/office/drawing/2014/main" id="{DEA1D781-64F3-EC11-3D91-09B2CA20DF0D}"/>
              </a:ext>
              <a:ext uri="{C183D7F6-B498-43B3-948B-1728B52AA6E4}">
                <adec:decorative xmlns:adec="http://schemas.microsoft.com/office/drawing/2017/decorative" val="1"/>
              </a:ext>
            </a:extLst>
          </p:cNvPr>
          <p:cNvGrpSpPr/>
          <p:nvPr/>
        </p:nvGrpSpPr>
        <p:grpSpPr>
          <a:xfrm>
            <a:off x="1022250" y="1796149"/>
            <a:ext cx="7099499" cy="4784265"/>
            <a:chOff x="695605" y="404819"/>
            <a:chExt cx="7099499" cy="4478193"/>
          </a:xfrm>
        </p:grpSpPr>
        <p:sp>
          <p:nvSpPr>
            <p:cNvPr id="34" name="Rectangle 33" descr="Graphic of a head in a box:&#10;Michael, a military-connected student, transfers to a Florida high school in January of his senior year. Michael has completed all graduation requirements in his sending state except for one course that is required by Florida for a high school diploma. Michael’s parents are concerned that he may be delayed in graduating and are worried about him missing senior-year events such as prom, sports or awards ceremonies.&#10;Discussion: Discuss what actions your school or district would take to support on-time graduation and continued participation in senior-year activities.&#10;">
              <a:extLst>
                <a:ext uri="{FF2B5EF4-FFF2-40B4-BE49-F238E27FC236}">
                  <a16:creationId xmlns:a16="http://schemas.microsoft.com/office/drawing/2014/main" id="{2CEAC515-D004-1185-89CF-44037196EC62}"/>
                </a:ext>
              </a:extLst>
            </p:cNvPr>
            <p:cNvSpPr/>
            <p:nvPr/>
          </p:nvSpPr>
          <p:spPr>
            <a:xfrm>
              <a:off x="1265075" y="404819"/>
              <a:ext cx="6530029" cy="4478193"/>
            </a:xfrm>
            <a:prstGeom prst="rect">
              <a:avLst/>
            </a:prstGeom>
            <a:solidFill>
              <a:srgbClr val="262A63">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defTabSz="914400">
                <a:defRPr/>
              </a:pPr>
              <a:r>
                <a:rPr lang="en-US" sz="2300" dirty="0">
                  <a:solidFill>
                    <a:schemeClr val="tx1"/>
                  </a:solidFill>
                </a:rPr>
                <a:t>Michael, a military-connected student, transfers to a Florida high school in January of his senior year. Michael has completed all graduation requirements in his sending state except for one course that is required by Florida for a high school diploma. Michael’s parents are concerned that he may be delayed in graduating and are worried about him missing senior-year events such as prom, sports or awards ceremonies.</a:t>
              </a:r>
            </a:p>
            <a:p>
              <a:pPr marL="342900" lvl="0" defTabSz="914400">
                <a:defRPr/>
              </a:pPr>
              <a:r>
                <a:rPr lang="en-US" sz="2300" b="1" dirty="0">
                  <a:solidFill>
                    <a:schemeClr val="tx1"/>
                  </a:solidFill>
                </a:rPr>
                <a:t>Discussion: </a:t>
              </a:r>
              <a:r>
                <a:rPr lang="en-US" sz="2300" dirty="0">
                  <a:solidFill>
                    <a:schemeClr val="tx1"/>
                  </a:solidFill>
                </a:rPr>
                <a:t>Discuss what actions your school or district would take to support on-time graduation and continued participation in senior-year activities.</a:t>
              </a:r>
              <a:endParaRPr kumimoji="0" lang="en-US" sz="2300" b="0" i="0" u="none" strike="noStrike" kern="1200" cap="none" spc="0" normalizeH="0" baseline="0" noProof="0" dirty="0">
                <a:ln>
                  <a:noFill/>
                </a:ln>
                <a:solidFill>
                  <a:schemeClr val="tx1"/>
                </a:solidFill>
                <a:effectLst/>
                <a:uLnTx/>
                <a:uFillTx/>
                <a:ea typeface="+mn-ea"/>
                <a:cs typeface="+mn-cs"/>
              </a:endParaRPr>
            </a:p>
          </p:txBody>
        </p:sp>
        <p:grpSp>
          <p:nvGrpSpPr>
            <p:cNvPr id="35" name="Group 34">
              <a:extLst>
                <a:ext uri="{FF2B5EF4-FFF2-40B4-BE49-F238E27FC236}">
                  <a16:creationId xmlns:a16="http://schemas.microsoft.com/office/drawing/2014/main" id="{AEC0C399-149E-6100-E48E-388B25608522}"/>
                </a:ext>
              </a:extLst>
            </p:cNvPr>
            <p:cNvGrpSpPr/>
            <p:nvPr/>
          </p:nvGrpSpPr>
          <p:grpSpPr>
            <a:xfrm>
              <a:off x="695605" y="2322986"/>
              <a:ext cx="864523" cy="731520"/>
              <a:chOff x="119265" y="3726176"/>
              <a:chExt cx="864523" cy="731520"/>
            </a:xfrm>
          </p:grpSpPr>
          <p:sp>
            <p:nvSpPr>
              <p:cNvPr id="38" name="Flowchart: Display 37">
                <a:extLst>
                  <a:ext uri="{FF2B5EF4-FFF2-40B4-BE49-F238E27FC236}">
                    <a16:creationId xmlns:a16="http://schemas.microsoft.com/office/drawing/2014/main" id="{AB22E987-961D-96DC-5829-DB6B74CB7B6B}"/>
                  </a:ext>
                </a:extLst>
              </p:cNvPr>
              <p:cNvSpPr>
                <a:spLocks noChangeAspect="1"/>
              </p:cNvSpPr>
              <p:nvPr/>
            </p:nvSpPr>
            <p:spPr>
              <a:xfrm flipH="1">
                <a:off x="119265" y="3726176"/>
                <a:ext cx="864523" cy="731520"/>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9" name="Graphic 5" descr="Brainstorm">
                <a:extLst>
                  <a:ext uri="{FF2B5EF4-FFF2-40B4-BE49-F238E27FC236}">
                    <a16:creationId xmlns:a16="http://schemas.microsoft.com/office/drawing/2014/main" id="{C3495565-AD53-311E-5F08-9A2112C00B47}"/>
                  </a:ext>
                </a:extLst>
              </p:cNvPr>
              <p:cNvPicPr>
                <a:picLocks noChangeAspect="1"/>
              </p:cNvPicPr>
              <p:nvPr/>
            </p:nvPicPr>
            <p:blipFill>
              <a:blip r:embed="rId3">
                <a:biLevel thresh="25000"/>
                <a:extLst>
                  <a:ext uri="{96DAC541-7B7A-43D3-8B79-37D633B846F1}">
                    <asvg:svgBlip xmlns:asvg="http://schemas.microsoft.com/office/drawing/2016/SVG/main" r:embed="rId4"/>
                  </a:ext>
                </a:extLst>
              </a:blip>
              <a:stretch>
                <a:fillRect/>
              </a:stretch>
            </p:blipFill>
            <p:spPr>
              <a:xfrm>
                <a:off x="231486" y="3783605"/>
                <a:ext cx="640080" cy="640080"/>
              </a:xfrm>
              <a:prstGeom prst="rect">
                <a:avLst/>
              </a:prstGeom>
            </p:spPr>
          </p:pic>
        </p:grpSp>
      </p:grpSp>
    </p:spTree>
    <p:extLst>
      <p:ext uri="{BB962C8B-B14F-4D97-AF65-F5344CB8AC3E}">
        <p14:creationId xmlns:p14="http://schemas.microsoft.com/office/powerpoint/2010/main" val="1988788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07A88-C72A-8FA7-83AD-15C2986E55BA}"/>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3858C285-2F59-84C5-7B88-062E4991C544}"/>
              </a:ext>
            </a:extLst>
          </p:cNvPr>
          <p:cNvSpPr>
            <a:spLocks noGrp="1"/>
          </p:cNvSpPr>
          <p:nvPr>
            <p:ph type="title"/>
          </p:nvPr>
        </p:nvSpPr>
        <p:spPr>
          <a:xfrm>
            <a:off x="1065212" y="2965852"/>
            <a:ext cx="7013575" cy="1076325"/>
          </a:xfrm>
        </p:spPr>
        <p:txBody>
          <a:bodyPr>
            <a:normAutofit fontScale="90000"/>
          </a:bodyPr>
          <a:lstStyle/>
          <a:p>
            <a:r>
              <a:rPr altLang="en-US" sz="4000" dirty="0">
                <a:latin typeface="+mn-lt"/>
              </a:rPr>
              <a:t> </a:t>
            </a:r>
            <a:r>
              <a:rPr lang="en-US" altLang="en-US" sz="4000" dirty="0">
                <a:latin typeface="+mn-lt"/>
                <a:ea typeface="Roboto" panose="02000000000000000000" pitchFamily="2" charset="0"/>
                <a:cs typeface="Roboto" panose="02000000000000000000" pitchFamily="2" charset="0"/>
              </a:rPr>
              <a:t>Military Family Resources and Training Opportunities</a:t>
            </a:r>
            <a:br>
              <a:rPr lang="en-US" sz="4000" dirty="0">
                <a:solidFill>
                  <a:schemeClr val="bg1"/>
                </a:solidFill>
                <a:latin typeface="Roboto" panose="02000000000000000000" pitchFamily="2" charset="0"/>
                <a:ea typeface="Roboto" panose="02000000000000000000" pitchFamily="2" charset="0"/>
                <a:cs typeface="Roboto" panose="02000000000000000000" pitchFamily="2" charset="0"/>
              </a:rPr>
            </a:br>
            <a:endParaRPr altLang="en-US" sz="4000" dirty="0"/>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F5F5087A-5D0B-95C1-836F-463FBBCA5266}"/>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1CF989A4-54A8-C321-9FF8-8AB985CCF3E4}"/>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2493197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12367-FA60-4565-866A-17F28BE787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BE127A-B756-AE37-F319-67CAFEE8FE43}"/>
              </a:ext>
            </a:extLst>
          </p:cNvPr>
          <p:cNvSpPr>
            <a:spLocks noGrp="1"/>
          </p:cNvSpPr>
          <p:nvPr>
            <p:ph type="title"/>
          </p:nvPr>
        </p:nvSpPr>
        <p:spPr>
          <a:xfrm>
            <a:off x="560334" y="1365539"/>
            <a:ext cx="8023333" cy="534896"/>
          </a:xfrm>
        </p:spPr>
        <p:txBody>
          <a:bodyPr/>
          <a:lstStyle/>
          <a:p>
            <a:pPr algn="ctr">
              <a:defRPr/>
            </a:pPr>
            <a:r>
              <a:rPr lang="en-US" altLang="en-US" sz="3200" dirty="0">
                <a:ea typeface="Calibri" panose="020F0502020204030204" pitchFamily="34" charset="0"/>
                <a:cs typeface="Calibri" panose="020F0502020204030204" pitchFamily="34" charset="0"/>
              </a:rPr>
              <a:t>Military Family Resources and</a:t>
            </a:r>
            <a:br>
              <a:rPr lang="en-US" altLang="en-US" sz="3200" dirty="0">
                <a:ea typeface="Calibri" panose="020F0502020204030204" pitchFamily="34" charset="0"/>
                <a:cs typeface="Calibri" panose="020F0502020204030204" pitchFamily="34" charset="0"/>
              </a:rPr>
            </a:br>
            <a:r>
              <a:rPr lang="en-US" altLang="en-US" sz="3200" dirty="0">
                <a:ea typeface="Calibri" panose="020F0502020204030204" pitchFamily="34" charset="0"/>
                <a:cs typeface="Calibri" panose="020F0502020204030204" pitchFamily="34" charset="0"/>
              </a:rPr>
              <a:t>Training Opportunities</a:t>
            </a:r>
            <a:endParaRPr lang="en-US" sz="3200" dirty="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D49963D-12E1-2D6F-346B-CD14A110A984}"/>
              </a:ext>
            </a:extLst>
          </p:cNvPr>
          <p:cNvSpPr txBox="1"/>
          <p:nvPr/>
        </p:nvSpPr>
        <p:spPr>
          <a:xfrm>
            <a:off x="598153" y="1984443"/>
            <a:ext cx="8023333" cy="4194288"/>
          </a:xfrm>
          <a:prstGeom prst="rect">
            <a:avLst/>
          </a:prstGeom>
          <a:noFill/>
        </p:spPr>
        <p:txBody>
          <a:bodyPr wrap="square">
            <a:noAutofit/>
          </a:bodyPr>
          <a:lstStyle/>
          <a:p>
            <a:pPr algn="l">
              <a:spcBef>
                <a:spcPts val="800"/>
              </a:spcBef>
            </a:pPr>
            <a:r>
              <a:rPr lang="en-US" sz="2600" b="1" dirty="0">
                <a:highlight>
                  <a:srgbClr val="FFFFFF"/>
                </a:highlight>
                <a:cs typeface="Calibri" panose="020F0502020204030204" pitchFamily="34" charset="0"/>
              </a:rPr>
              <a:t>Resources</a:t>
            </a:r>
            <a:endParaRPr lang="en-US" sz="2600" b="1" i="0" dirty="0">
              <a:effectLst/>
              <a:highlight>
                <a:srgbClr val="FFFFFF"/>
              </a:highlight>
              <a:cs typeface="Calibri" panose="020F0502020204030204" pitchFamily="34" charset="0"/>
            </a:endParaRPr>
          </a:p>
          <a:p>
            <a:pPr marL="285750" indent="-285750" algn="l">
              <a:spcBef>
                <a:spcPts val="800"/>
              </a:spcBef>
              <a:buFont typeface="Arial" panose="020B0604020202020204" pitchFamily="34" charset="0"/>
              <a:buChar char="•"/>
            </a:pPr>
            <a:r>
              <a:rPr lang="en-US" sz="2600" b="0" i="0" u="sng" dirty="0">
                <a:solidFill>
                  <a:srgbClr val="000000"/>
                </a:solidFill>
                <a:effectLst/>
                <a:highlight>
                  <a:srgbClr val="FFFFFF"/>
                </a:highlight>
                <a:cs typeface="Calibri" panose="020F0502020204030204" pitchFamily="34" charset="0"/>
                <a:hlinkClick r:id="rId3"/>
              </a:rPr>
              <a:t>Month of the Military Child and Purple Up! Toolkit</a:t>
            </a:r>
            <a:endParaRPr lang="en-US" sz="2600" b="0" i="0" u="sng" dirty="0">
              <a:solidFill>
                <a:srgbClr val="000000"/>
              </a:solidFill>
              <a:effectLst/>
              <a:highlight>
                <a:srgbClr val="FFFFFF"/>
              </a:highlight>
              <a:cs typeface="Calibri" panose="020F0502020204030204" pitchFamily="34" charset="0"/>
            </a:endParaRPr>
          </a:p>
          <a:p>
            <a:pPr marL="285750" indent="-285750" algn="l">
              <a:spcBef>
                <a:spcPts val="800"/>
              </a:spcBef>
              <a:buFont typeface="Arial" panose="020B0604020202020204" pitchFamily="34" charset="0"/>
              <a:buChar char="•"/>
            </a:pPr>
            <a:r>
              <a:rPr lang="en-US" sz="2600" u="sng" dirty="0">
                <a:solidFill>
                  <a:srgbClr val="000000"/>
                </a:solidFill>
                <a:highlight>
                  <a:srgbClr val="FFFFFF"/>
                </a:highlight>
                <a:cs typeface="Calibri" panose="020F0502020204030204" pitchFamily="34" charset="0"/>
                <a:hlinkClick r:id="rId4"/>
              </a:rPr>
              <a:t>Military OneSource</a:t>
            </a:r>
            <a:endParaRPr lang="en-US" sz="2600" u="sng" dirty="0">
              <a:solidFill>
                <a:srgbClr val="000000"/>
              </a:solidFill>
              <a:highlight>
                <a:srgbClr val="FFFFFF"/>
              </a:highlight>
              <a:cs typeface="Calibri" panose="020F0502020204030204" pitchFamily="34" charset="0"/>
            </a:endParaRPr>
          </a:p>
          <a:p>
            <a:pPr marL="285750" indent="-285750">
              <a:spcBef>
                <a:spcPts val="800"/>
              </a:spcBef>
              <a:buFont typeface="Arial" panose="020B0604020202020204" pitchFamily="34" charset="0"/>
              <a:buChar char="•"/>
            </a:pPr>
            <a:r>
              <a:rPr lang="en-US" sz="2600" u="sng" dirty="0">
                <a:solidFill>
                  <a:srgbClr val="000000"/>
                </a:solidFill>
                <a:highlight>
                  <a:srgbClr val="FFFFFF"/>
                </a:highlight>
                <a:cs typeface="Calibri" panose="020F0502020204030204" pitchFamily="34" charset="0"/>
                <a:hlinkClick r:id="rId5"/>
              </a:rPr>
              <a:t>FDOE Student Support Services Resources for Military Families</a:t>
            </a:r>
            <a:endParaRPr lang="en-US" sz="2600" u="sng" dirty="0">
              <a:solidFill>
                <a:srgbClr val="000000"/>
              </a:solidFill>
              <a:highlight>
                <a:srgbClr val="FFFFFF"/>
              </a:highlight>
              <a:cs typeface="Calibri" panose="020F0502020204030204" pitchFamily="34" charset="0"/>
            </a:endParaRPr>
          </a:p>
          <a:p>
            <a:pPr marL="285750" indent="-285750">
              <a:spcBef>
                <a:spcPts val="800"/>
              </a:spcBef>
              <a:buFont typeface="Arial" panose="020B0604020202020204" pitchFamily="34" charset="0"/>
              <a:buChar char="•"/>
            </a:pPr>
            <a:r>
              <a:rPr lang="en-US" sz="2600" u="sng" dirty="0">
                <a:solidFill>
                  <a:srgbClr val="000000"/>
                </a:solidFill>
                <a:highlight>
                  <a:srgbClr val="FFFFFF"/>
                </a:highlight>
                <a:cs typeface="Calibri" panose="020F0502020204030204" pitchFamily="34" charset="0"/>
                <a:hlinkClick r:id="rId6"/>
              </a:rPr>
              <a:t>Resiliency Florida</a:t>
            </a:r>
            <a:endParaRPr lang="en-US" sz="2600" u="sng" dirty="0">
              <a:solidFill>
                <a:srgbClr val="000000"/>
              </a:solidFill>
              <a:highlight>
                <a:srgbClr val="FFFFFF"/>
              </a:highlight>
              <a:cs typeface="Calibri" panose="020F0502020204030204" pitchFamily="34" charset="0"/>
            </a:endParaRPr>
          </a:p>
          <a:p>
            <a:pPr>
              <a:spcBef>
                <a:spcPts val="800"/>
              </a:spcBef>
            </a:pPr>
            <a:endParaRPr lang="en-US" sz="2600" dirty="0">
              <a:latin typeface="+mn-lt"/>
            </a:endParaRPr>
          </a:p>
          <a:p>
            <a:pPr algn="l">
              <a:spcBef>
                <a:spcPts val="800"/>
              </a:spcBef>
            </a:pPr>
            <a:r>
              <a:rPr lang="en-US" sz="2600" b="1" dirty="0">
                <a:latin typeface="+mn-lt"/>
              </a:rPr>
              <a:t>Training Opportunities</a:t>
            </a:r>
          </a:p>
          <a:p>
            <a:pPr marL="285750" indent="-285750">
              <a:spcBef>
                <a:spcPts val="800"/>
              </a:spcBef>
              <a:buFont typeface="Arial" panose="020B0604020202020204" pitchFamily="34" charset="0"/>
              <a:buChar char="•"/>
            </a:pPr>
            <a:r>
              <a:rPr lang="en-US" sz="2600" u="sng" dirty="0">
                <a:solidFill>
                  <a:srgbClr val="000000"/>
                </a:solidFill>
                <a:highlight>
                  <a:srgbClr val="FFFFFF"/>
                </a:highlight>
                <a:cs typeface="Calibri" panose="020F0502020204030204" pitchFamily="34" charset="0"/>
                <a:hlinkClick r:id="rId7"/>
              </a:rPr>
              <a:t>MIC3 Compact Training</a:t>
            </a:r>
            <a:endParaRPr lang="en-US" sz="2600" u="sng" dirty="0">
              <a:solidFill>
                <a:srgbClr val="000000"/>
              </a:solidFill>
              <a:highlight>
                <a:srgbClr val="FFFFFF"/>
              </a:highlight>
              <a:cs typeface="Calibri" panose="020F0502020204030204" pitchFamily="34" charset="0"/>
            </a:endParaRPr>
          </a:p>
          <a:p>
            <a:pPr marL="285750" indent="-285750" algn="l">
              <a:spcBef>
                <a:spcPts val="800"/>
              </a:spcBef>
              <a:buFont typeface="Arial" panose="020B0604020202020204" pitchFamily="34" charset="0"/>
              <a:buChar char="•"/>
            </a:pPr>
            <a:endParaRPr lang="en-US" sz="2400" dirty="0">
              <a:latin typeface="+mn-lt"/>
            </a:endParaRPr>
          </a:p>
        </p:txBody>
      </p:sp>
    </p:spTree>
    <p:extLst>
      <p:ext uri="{BB962C8B-B14F-4D97-AF65-F5344CB8AC3E}">
        <p14:creationId xmlns:p14="http://schemas.microsoft.com/office/powerpoint/2010/main" val="4241911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A6011-BC79-5C72-A3AA-99C78E75D7DD}"/>
            </a:ext>
          </a:extLst>
        </p:cNvPr>
        <p:cNvGrpSpPr/>
        <p:nvPr/>
      </p:nvGrpSpPr>
      <p:grpSpPr>
        <a:xfrm>
          <a:off x="0" y="0"/>
          <a:ext cx="0" cy="0"/>
          <a:chOff x="0" y="0"/>
          <a:chExt cx="0" cy="0"/>
        </a:xfrm>
      </p:grpSpPr>
      <p:sp>
        <p:nvSpPr>
          <p:cNvPr id="18434" name="Title 3">
            <a:extLst>
              <a:ext uri="{FF2B5EF4-FFF2-40B4-BE49-F238E27FC236}">
                <a16:creationId xmlns:a16="http://schemas.microsoft.com/office/drawing/2014/main" id="{0B198666-3A5F-12E2-F7FD-BC41BCA6DA55}"/>
              </a:ext>
            </a:extLst>
          </p:cNvPr>
          <p:cNvSpPr>
            <a:spLocks noGrp="1"/>
          </p:cNvSpPr>
          <p:nvPr>
            <p:ph type="title"/>
          </p:nvPr>
        </p:nvSpPr>
        <p:spPr>
          <a:xfrm>
            <a:off x="1065212" y="2965852"/>
            <a:ext cx="7013575" cy="1076325"/>
          </a:xfrm>
        </p:spPr>
        <p:txBody>
          <a:bodyPr>
            <a:noAutofit/>
          </a:bodyPr>
          <a:lstStyle/>
          <a:p>
            <a:r>
              <a:rPr lang="en-US" altLang="en-US" sz="3600" dirty="0">
                <a:latin typeface="+mn-lt"/>
              </a:rPr>
              <a:t> </a:t>
            </a:r>
            <a:r>
              <a:rPr lang="en-US" altLang="en-US" sz="3600" dirty="0">
                <a:latin typeface="+mn-lt"/>
                <a:ea typeface="Roboto" panose="02000000000000000000" pitchFamily="2" charset="0"/>
                <a:cs typeface="Roboto" panose="02000000000000000000" pitchFamily="2" charset="0"/>
              </a:rPr>
              <a:t>Closing</a:t>
            </a:r>
            <a:br>
              <a:rPr lang="en-US" sz="3600" dirty="0">
                <a:solidFill>
                  <a:schemeClr val="bg1"/>
                </a:solidFill>
                <a:latin typeface="+mn-lt"/>
                <a:ea typeface="Roboto" panose="02000000000000000000" pitchFamily="2" charset="0"/>
                <a:cs typeface="Roboto" panose="02000000000000000000" pitchFamily="2" charset="0"/>
              </a:rPr>
            </a:br>
            <a:endParaRPr altLang="en-US" sz="3600" dirty="0">
              <a:latin typeface="+mn-lt"/>
            </a:endParaRPr>
          </a:p>
        </p:txBody>
      </p:sp>
      <p:sp>
        <p:nvSpPr>
          <p:cNvPr id="2" name="AutoShape 2" descr="https://powerpoint.officeapps.live.com/pods/GetClipboardImage.ashx?Id=0ff95b21-729a-4f31-b298-08fe14f700f5&amp;DC=US4C&amp;pkey=b9966df4-2333-407e-aea5-31a9f9a0fda8&amp;wdwaccluster=US4C">
            <a:extLst>
              <a:ext uri="{FF2B5EF4-FFF2-40B4-BE49-F238E27FC236}">
                <a16:creationId xmlns:a16="http://schemas.microsoft.com/office/drawing/2014/main" id="{6033A48C-FD94-A20C-56FA-D01BA438FA52}"/>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4" name="AutoShape 4" descr="https://powerpoint.officeapps.live.com/pods/GetClipboardImage.ashx?Id=c9e37039-96bf-44b5-8ebb-9e5fbc0e896a&amp;DC=PUS8&amp;pkey=7371a6ef-3412-4821-af39-485077ac4280&amp;wdwaccluster=PUS8">
            <a:extLst>
              <a:ext uri="{FF2B5EF4-FFF2-40B4-BE49-F238E27FC236}">
                <a16:creationId xmlns:a16="http://schemas.microsoft.com/office/drawing/2014/main" id="{55B4F4E1-5E32-BBC9-3A55-EC0EEFCB2721}"/>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2209278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9F4E93-1734-49B8-E92C-9820D092D2D6}"/>
              </a:ext>
            </a:extLst>
          </p:cNvPr>
          <p:cNvSpPr>
            <a:spLocks noGrp="1"/>
          </p:cNvSpPr>
          <p:nvPr>
            <p:ph type="title" idx="4294967295"/>
          </p:nvPr>
        </p:nvSpPr>
        <p:spPr/>
        <p:txBody>
          <a:bodyPr/>
          <a:lstStyle/>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3_FDOE_PPT_template_Standard">
  <a:themeElements>
    <a:clrScheme name="Custom 1">
      <a:dk1>
        <a:sysClr val="windowText" lastClr="000000"/>
      </a:dk1>
      <a:lt1>
        <a:sysClr val="window" lastClr="FFFFFF"/>
      </a:lt1>
      <a:dk2>
        <a:srgbClr val="44546A"/>
      </a:dk2>
      <a:lt2>
        <a:srgbClr val="E7E6E6"/>
      </a:lt2>
      <a:accent1>
        <a:srgbClr val="262A63"/>
      </a:accent1>
      <a:accent2>
        <a:srgbClr val="3873AE"/>
      </a:accent2>
      <a:accent3>
        <a:srgbClr val="CD9D2C"/>
      </a:accent3>
      <a:accent4>
        <a:srgbClr val="91B6DB"/>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9BE21BCF085946B90167DC756C9C16" ma:contentTypeVersion="14" ma:contentTypeDescription="Create a new document." ma:contentTypeScope="" ma:versionID="3286d9ed4f3b2ed2f0cf1b0d9ce7b1a8">
  <xsd:schema xmlns:xsd="http://www.w3.org/2001/XMLSchema" xmlns:xs="http://www.w3.org/2001/XMLSchema" xmlns:p="http://schemas.microsoft.com/office/2006/metadata/properties" xmlns:ns2="4852dd09-54aa-4a4c-99c6-57ff7ca11443" xmlns:ns3="6eaf17fa-6908-4c15-8e88-ed7d358a7095" targetNamespace="http://schemas.microsoft.com/office/2006/metadata/properties" ma:root="true" ma:fieldsID="c624533118db0bee42e7b8ab06178fd3" ns2:_="" ns3:_="">
    <xsd:import namespace="4852dd09-54aa-4a4c-99c6-57ff7ca11443"/>
    <xsd:import namespace="6eaf17fa-6908-4c15-8e88-ed7d358a709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52dd09-54aa-4a4c-99c6-57ff7ca114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95cd2bc-5de8-4524-ad36-9f676da3af15"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af17fa-6908-4c15-8e88-ed7d358a709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852dd09-54aa-4a4c-99c6-57ff7ca1144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C98CDD-3680-4CD2-B4EF-6B8EC92E98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52dd09-54aa-4a4c-99c6-57ff7ca11443"/>
    <ds:schemaRef ds:uri="6eaf17fa-6908-4c15-8e88-ed7d358a70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8FFB6C-AFAC-44A9-9EDB-4EAC5EB20FBC}">
  <ds:schemaRefs>
    <ds:schemaRef ds:uri="http://purl.org/dc/terms/"/>
    <ds:schemaRef ds:uri="http://schemas.microsoft.com/office/infopath/2007/PartnerControls"/>
    <ds:schemaRef ds:uri="4852dd09-54aa-4a4c-99c6-57ff7ca11443"/>
    <ds:schemaRef ds:uri="http://purl.org/dc/elements/1.1/"/>
    <ds:schemaRef ds:uri="http://schemas.microsoft.com/office/2006/documentManagement/types"/>
    <ds:schemaRef ds:uri="http://schemas.microsoft.com/office/2006/metadata/properties"/>
    <ds:schemaRef ds:uri="http://www.w3.org/XML/1998/namespace"/>
    <ds:schemaRef ds:uri="http://purl.org/dc/dcmitype/"/>
    <ds:schemaRef ds:uri="http://schemas.openxmlformats.org/package/2006/metadata/core-properties"/>
    <ds:schemaRef ds:uri="6eaf17fa-6908-4c15-8e88-ed7d358a7095"/>
  </ds:schemaRefs>
</ds:datastoreItem>
</file>

<file path=customXml/itemProps3.xml><?xml version="1.0" encoding="utf-8"?>
<ds:datastoreItem xmlns:ds="http://schemas.openxmlformats.org/officeDocument/2006/customXml" ds:itemID="{0EEF8196-2A21-44ED-8011-FDA86AA94F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8334</TotalTime>
  <Words>5511</Words>
  <Application>Microsoft Office PowerPoint</Application>
  <PresentationFormat>On-screen Show (4:3)</PresentationFormat>
  <Paragraphs>376</Paragraphs>
  <Slides>35</Slides>
  <Notes>35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35</vt:i4>
      </vt:variant>
    </vt:vector>
  </HeadingPairs>
  <TitlesOfParts>
    <vt:vector size="46" baseType="lpstr">
      <vt:lpstr>Aptos</vt:lpstr>
      <vt:lpstr>Arial</vt:lpstr>
      <vt:lpstr>Arial Narrow</vt:lpstr>
      <vt:lpstr>Calibri</vt:lpstr>
      <vt:lpstr>Franklin Gothic Book</vt:lpstr>
      <vt:lpstr>Roboto</vt:lpstr>
      <vt:lpstr>Segoe Script</vt:lpstr>
      <vt:lpstr>Times New Roman</vt:lpstr>
      <vt:lpstr>Wingdings</vt:lpstr>
      <vt:lpstr>FDOE_PPT_template_Standard</vt:lpstr>
      <vt:lpstr>3_FDOE_PPT_template_Standard</vt:lpstr>
      <vt:lpstr>Supporting Military Families’ Transition Into Florida’s Educational System</vt:lpstr>
      <vt:lpstr>Agenda</vt:lpstr>
      <vt:lpstr> Florida’s Commitment to  Military Families </vt:lpstr>
      <vt:lpstr>Florida’s Commitment to Military Families</vt:lpstr>
      <vt:lpstr>Purple Star School of Distinction and Purple Star School District Designations</vt:lpstr>
      <vt:lpstr> Military Interstate Children’s Compact Commission (MIC3)  </vt:lpstr>
      <vt:lpstr>MIC3</vt:lpstr>
      <vt:lpstr>Florida’s Military Installations </vt:lpstr>
      <vt:lpstr> Memorandum of Agreement (MOA) </vt:lpstr>
      <vt:lpstr>Section 1003.05(2), F.S. – Assistance to Transitioning Military Students</vt:lpstr>
      <vt:lpstr>MOA Considerations</vt:lpstr>
      <vt:lpstr> Key Components of the Interstate Compact and Florida Statutes Supporting Military Children </vt:lpstr>
      <vt:lpstr>Florida Statutes Supporting  Military-Connected Students</vt:lpstr>
      <vt:lpstr>Section 1000.36, F.S., Purpose of the  Interstate Compact on Educational  Opportunity for Military Children </vt:lpstr>
      <vt:lpstr>Article IV – Education, Records, and Enrollment – Section 1000.36, F.S. </vt:lpstr>
      <vt:lpstr>Article IV – Education, Records, and Enrollment – Section 1000.36, F.S. </vt:lpstr>
      <vt:lpstr>Article IV – Education, Records, and Enrollment – Section 1000.36, F.S. </vt:lpstr>
      <vt:lpstr>Article IV – Education, Records, and Enrollment – Section 1000.36, F.S. </vt:lpstr>
      <vt:lpstr>Article V – Placement and Attendance – Section 1000.36, F.S. </vt:lpstr>
      <vt:lpstr>Article V – Placement and Attendance – Section 1000.36, F.S. </vt:lpstr>
      <vt:lpstr>Article V – Placement and Attendance – Section 1000.36, F.S. </vt:lpstr>
      <vt:lpstr>Article V – Placement and Attendance – Section 1000.36, F.S. </vt:lpstr>
      <vt:lpstr>Article V – Placement and Attendance – Section 1000.36, F.S. </vt:lpstr>
      <vt:lpstr>Assistance to Transitioning Students of  Military Families – Section 1003.05(1), F.S.</vt:lpstr>
      <vt:lpstr>Assistance to Transitioning Students of Military Families – Section 1003.05(3), F.S.</vt:lpstr>
      <vt:lpstr>Assistance to Transitioning Students of Military Families – Section 1003.05(4), F.S.</vt:lpstr>
      <vt:lpstr> Activity and Scenarios </vt:lpstr>
      <vt:lpstr>Activity #1</vt:lpstr>
      <vt:lpstr>Scenario 1: Enrollment and Placement</vt:lpstr>
      <vt:lpstr>Scenario 2: Student with an IEP  Transferring Mid-Year</vt:lpstr>
      <vt:lpstr>Scenario 3: Senior Military Student Transferring Close to Graduation</vt:lpstr>
      <vt:lpstr> Military Family Resources and Training Opportunities </vt:lpstr>
      <vt:lpstr>Military Family Resources and Training Opportunities</vt:lpstr>
      <vt:lpstr> Closing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O'Neal, Jessica</dc:creator>
  <cp:lastModifiedBy>York, Liane</cp:lastModifiedBy>
  <cp:revision>134</cp:revision>
  <cp:lastPrinted>2025-12-11T17:07:51Z</cp:lastPrinted>
  <dcterms:created xsi:type="dcterms:W3CDTF">2025-10-09T19:24:23Z</dcterms:created>
  <dcterms:modified xsi:type="dcterms:W3CDTF">2026-03-04T17:31:37Z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0x010100889BE21BCF085946B90167DC756C9C16</vt:lpwstr>
  </property>
  <property fmtid="{D5CDD505-2E9C-101B-9397-08002B2CF9AE}" pid="3" name="MediaServiceImageTags">
    <vt:lpwstr/>
  </property>
</Properties>
</file>